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305" r:id="rId3"/>
    <p:sldId id="257" r:id="rId4"/>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9" r:id="rId43"/>
    <p:sldId id="300" r:id="rId44"/>
    <p:sldId id="301" r:id="rId45"/>
    <p:sldId id="302" r:id="rId46"/>
    <p:sldId id="303" r:id="rId47"/>
    <p:sldId id="304" r:id="rId48"/>
    <p:sldId id="351" r:id="rId49"/>
  </p:sldIdLst>
  <p:sldSz cx="12192000" cy="6858000"/>
  <p:notesSz cx="7103745" cy="10234295"/>
  <p:embeddedFontLst>
    <p:embeddedFont>
      <p:font typeface="Roboto Mono" panose="0000000900000000000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7C9F1EE-A3F2-49E7-89C1-B1A3B29A55A1}"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6"/>
          </a:solidFill>
        </a:fill>
      </a:tcStyle>
    </a:wholeTbl>
    <a:band1H>
      <a:tcStyle>
        <a:tcBdr/>
        <a:fill>
          <a:solidFill>
            <a:srgbClr val="CED5EC"/>
          </a:solidFill>
        </a:fill>
      </a:tcStyle>
    </a:band1H>
    <a:band2H>
      <a:tcStyle>
        <a:tcBdr/>
      </a:tcStyle>
    </a:band2H>
    <a:band1V>
      <a:tcStyle>
        <a:tcBdr/>
        <a:fill>
          <a:solidFill>
            <a:srgbClr val="CED5EC"/>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2" d="100"/>
          <a:sy n="102" d="100"/>
        </p:scale>
        <p:origin x="135" y="216"/>
      </p:cViewPr>
      <p:guideLst>
        <p:guide orient="horz" pos="2160"/>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163" cy="5127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宋体"/>
                <a:ea typeface="宋体"/>
                <a:cs typeface="宋体"/>
                <a:sym typeface="宋体"/>
              </a:defRPr>
            </a:lvl1pPr>
            <a:lvl2pPr marR="0" lvl="1" algn="l" rtl="0">
              <a:spcBef>
                <a:spcPts val="0"/>
              </a:spcBef>
              <a:spcAft>
                <a:spcPts val="0"/>
              </a:spcAft>
              <a:buSzPts val="1400"/>
              <a:buNone/>
              <a:defRPr sz="1800" b="0" i="0" u="none" strike="noStrike" cap="none">
                <a:solidFill>
                  <a:schemeClr val="dk1"/>
                </a:solidFill>
                <a:latin typeface="宋体"/>
                <a:ea typeface="宋体"/>
                <a:cs typeface="宋体"/>
                <a:sym typeface="宋体"/>
              </a:defRPr>
            </a:lvl2pPr>
            <a:lvl3pPr marR="0" lvl="2" algn="l" rtl="0">
              <a:spcBef>
                <a:spcPts val="0"/>
              </a:spcBef>
              <a:spcAft>
                <a:spcPts val="0"/>
              </a:spcAft>
              <a:buSzPts val="1400"/>
              <a:buNone/>
              <a:defRPr sz="1800" b="0" i="0" u="none" strike="noStrike" cap="none">
                <a:solidFill>
                  <a:schemeClr val="dk1"/>
                </a:solidFill>
                <a:latin typeface="宋体"/>
                <a:ea typeface="宋体"/>
                <a:cs typeface="宋体"/>
                <a:sym typeface="宋体"/>
              </a:defRPr>
            </a:lvl3pPr>
            <a:lvl4pPr marR="0" lvl="3" algn="l" rtl="0">
              <a:spcBef>
                <a:spcPts val="0"/>
              </a:spcBef>
              <a:spcAft>
                <a:spcPts val="0"/>
              </a:spcAft>
              <a:buSzPts val="1400"/>
              <a:buNone/>
              <a:defRPr sz="1800" b="0" i="0" u="none" strike="noStrike" cap="none">
                <a:solidFill>
                  <a:schemeClr val="dk1"/>
                </a:solidFill>
                <a:latin typeface="宋体"/>
                <a:ea typeface="宋体"/>
                <a:cs typeface="宋体"/>
                <a:sym typeface="宋体"/>
              </a:defRPr>
            </a:lvl4pPr>
            <a:lvl5pPr marR="0" lvl="4" algn="l" rtl="0">
              <a:spcBef>
                <a:spcPts val="0"/>
              </a:spcBef>
              <a:spcAft>
                <a:spcPts val="0"/>
              </a:spcAft>
              <a:buSzPts val="1400"/>
              <a:buNone/>
              <a:defRPr sz="1800" b="0" i="0" u="none" strike="noStrike" cap="none">
                <a:solidFill>
                  <a:schemeClr val="dk1"/>
                </a:solidFill>
                <a:latin typeface="宋体"/>
                <a:ea typeface="宋体"/>
                <a:cs typeface="宋体"/>
                <a:sym typeface="宋体"/>
              </a:defRPr>
            </a:lvl5pPr>
            <a:lvl6pPr marR="0" lvl="5" algn="l" rtl="0">
              <a:spcBef>
                <a:spcPts val="0"/>
              </a:spcBef>
              <a:spcAft>
                <a:spcPts val="0"/>
              </a:spcAft>
              <a:buSzPts val="1400"/>
              <a:buNone/>
              <a:defRPr sz="1800" b="0" i="0" u="none" strike="noStrike" cap="none">
                <a:solidFill>
                  <a:schemeClr val="dk1"/>
                </a:solidFill>
                <a:latin typeface="宋体"/>
                <a:ea typeface="宋体"/>
                <a:cs typeface="宋体"/>
                <a:sym typeface="宋体"/>
              </a:defRPr>
            </a:lvl6pPr>
            <a:lvl7pPr marR="0" lvl="6" algn="l" rtl="0">
              <a:spcBef>
                <a:spcPts val="0"/>
              </a:spcBef>
              <a:spcAft>
                <a:spcPts val="0"/>
              </a:spcAft>
              <a:buSzPts val="1400"/>
              <a:buNone/>
              <a:defRPr sz="1800" b="0" i="0" u="none" strike="noStrike" cap="none">
                <a:solidFill>
                  <a:schemeClr val="dk1"/>
                </a:solidFill>
                <a:latin typeface="宋体"/>
                <a:ea typeface="宋体"/>
                <a:cs typeface="宋体"/>
                <a:sym typeface="宋体"/>
              </a:defRPr>
            </a:lvl7pPr>
            <a:lvl8pPr marR="0" lvl="7" algn="l" rtl="0">
              <a:spcBef>
                <a:spcPts val="0"/>
              </a:spcBef>
              <a:spcAft>
                <a:spcPts val="0"/>
              </a:spcAft>
              <a:buSzPts val="1400"/>
              <a:buNone/>
              <a:defRPr sz="1800" b="0" i="0" u="none" strike="noStrike" cap="none">
                <a:solidFill>
                  <a:schemeClr val="dk1"/>
                </a:solidFill>
                <a:latin typeface="宋体"/>
                <a:ea typeface="宋体"/>
                <a:cs typeface="宋体"/>
                <a:sym typeface="宋体"/>
              </a:defRPr>
            </a:lvl8pPr>
            <a:lvl9pPr marR="0" lvl="8" algn="l" rtl="0">
              <a:spcBef>
                <a:spcPts val="0"/>
              </a:spcBef>
              <a:spcAft>
                <a:spcPts val="0"/>
              </a:spcAft>
              <a:buSzPts val="1400"/>
              <a:buNone/>
              <a:defRPr sz="1800" b="0" i="0" u="none" strike="noStrike" cap="none">
                <a:solidFill>
                  <a:schemeClr val="dk1"/>
                </a:solidFill>
                <a:latin typeface="宋体"/>
                <a:ea typeface="宋体"/>
                <a:cs typeface="宋体"/>
                <a:sym typeface="宋体"/>
              </a:defRPr>
            </a:lvl9pPr>
          </a:lstStyle>
          <a:p/>
        </p:txBody>
      </p:sp>
      <p:sp>
        <p:nvSpPr>
          <p:cNvPr id="4" name="Google Shape;4;n"/>
          <p:cNvSpPr txBox="1">
            <a:spLocks noGrp="1"/>
          </p:cNvSpPr>
          <p:nvPr>
            <p:ph type="dt" idx="10"/>
          </p:nvPr>
        </p:nvSpPr>
        <p:spPr>
          <a:xfrm>
            <a:off x="4024313" y="0"/>
            <a:ext cx="3078162" cy="51276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宋体"/>
                <a:ea typeface="宋体"/>
                <a:cs typeface="宋体"/>
                <a:sym typeface="宋体"/>
              </a:defRPr>
            </a:lvl1pPr>
            <a:lvl2pPr marR="0" lvl="1" algn="l" rtl="0">
              <a:spcBef>
                <a:spcPts val="0"/>
              </a:spcBef>
              <a:spcAft>
                <a:spcPts val="0"/>
              </a:spcAft>
              <a:buSzPts val="1400"/>
              <a:buNone/>
              <a:defRPr sz="1800" b="0" i="0" u="none" strike="noStrike" cap="none">
                <a:solidFill>
                  <a:schemeClr val="dk1"/>
                </a:solidFill>
                <a:latin typeface="宋体"/>
                <a:ea typeface="宋体"/>
                <a:cs typeface="宋体"/>
                <a:sym typeface="宋体"/>
              </a:defRPr>
            </a:lvl2pPr>
            <a:lvl3pPr marR="0" lvl="2" algn="l" rtl="0">
              <a:spcBef>
                <a:spcPts val="0"/>
              </a:spcBef>
              <a:spcAft>
                <a:spcPts val="0"/>
              </a:spcAft>
              <a:buSzPts val="1400"/>
              <a:buNone/>
              <a:defRPr sz="1800" b="0" i="0" u="none" strike="noStrike" cap="none">
                <a:solidFill>
                  <a:schemeClr val="dk1"/>
                </a:solidFill>
                <a:latin typeface="宋体"/>
                <a:ea typeface="宋体"/>
                <a:cs typeface="宋体"/>
                <a:sym typeface="宋体"/>
              </a:defRPr>
            </a:lvl3pPr>
            <a:lvl4pPr marR="0" lvl="3" algn="l" rtl="0">
              <a:spcBef>
                <a:spcPts val="0"/>
              </a:spcBef>
              <a:spcAft>
                <a:spcPts val="0"/>
              </a:spcAft>
              <a:buSzPts val="1400"/>
              <a:buNone/>
              <a:defRPr sz="1800" b="0" i="0" u="none" strike="noStrike" cap="none">
                <a:solidFill>
                  <a:schemeClr val="dk1"/>
                </a:solidFill>
                <a:latin typeface="宋体"/>
                <a:ea typeface="宋体"/>
                <a:cs typeface="宋体"/>
                <a:sym typeface="宋体"/>
              </a:defRPr>
            </a:lvl4pPr>
            <a:lvl5pPr marR="0" lvl="4" algn="l" rtl="0">
              <a:spcBef>
                <a:spcPts val="0"/>
              </a:spcBef>
              <a:spcAft>
                <a:spcPts val="0"/>
              </a:spcAft>
              <a:buSzPts val="1400"/>
              <a:buNone/>
              <a:defRPr sz="1800" b="0" i="0" u="none" strike="noStrike" cap="none">
                <a:solidFill>
                  <a:schemeClr val="dk1"/>
                </a:solidFill>
                <a:latin typeface="宋体"/>
                <a:ea typeface="宋体"/>
                <a:cs typeface="宋体"/>
                <a:sym typeface="宋体"/>
              </a:defRPr>
            </a:lvl5pPr>
            <a:lvl6pPr marR="0" lvl="5" algn="l" rtl="0">
              <a:spcBef>
                <a:spcPts val="0"/>
              </a:spcBef>
              <a:spcAft>
                <a:spcPts val="0"/>
              </a:spcAft>
              <a:buSzPts val="1400"/>
              <a:buNone/>
              <a:defRPr sz="1800" b="0" i="0" u="none" strike="noStrike" cap="none">
                <a:solidFill>
                  <a:schemeClr val="dk1"/>
                </a:solidFill>
                <a:latin typeface="宋体"/>
                <a:ea typeface="宋体"/>
                <a:cs typeface="宋体"/>
                <a:sym typeface="宋体"/>
              </a:defRPr>
            </a:lvl6pPr>
            <a:lvl7pPr marR="0" lvl="6" algn="l" rtl="0">
              <a:spcBef>
                <a:spcPts val="0"/>
              </a:spcBef>
              <a:spcAft>
                <a:spcPts val="0"/>
              </a:spcAft>
              <a:buSzPts val="1400"/>
              <a:buNone/>
              <a:defRPr sz="1800" b="0" i="0" u="none" strike="noStrike" cap="none">
                <a:solidFill>
                  <a:schemeClr val="dk1"/>
                </a:solidFill>
                <a:latin typeface="宋体"/>
                <a:ea typeface="宋体"/>
                <a:cs typeface="宋体"/>
                <a:sym typeface="宋体"/>
              </a:defRPr>
            </a:lvl7pPr>
            <a:lvl8pPr marR="0" lvl="7" algn="l" rtl="0">
              <a:spcBef>
                <a:spcPts val="0"/>
              </a:spcBef>
              <a:spcAft>
                <a:spcPts val="0"/>
              </a:spcAft>
              <a:buSzPts val="1400"/>
              <a:buNone/>
              <a:defRPr sz="1800" b="0" i="0" u="none" strike="noStrike" cap="none">
                <a:solidFill>
                  <a:schemeClr val="dk1"/>
                </a:solidFill>
                <a:latin typeface="宋体"/>
                <a:ea typeface="宋体"/>
                <a:cs typeface="宋体"/>
                <a:sym typeface="宋体"/>
              </a:defRPr>
            </a:lvl8pPr>
            <a:lvl9pPr marR="0" lvl="8" algn="l" rtl="0">
              <a:spcBef>
                <a:spcPts val="0"/>
              </a:spcBef>
              <a:spcAft>
                <a:spcPts val="0"/>
              </a:spcAft>
              <a:buSzPts val="1400"/>
              <a:buNone/>
              <a:defRPr sz="1800" b="0" i="0" u="none" strike="noStrike" cap="none">
                <a:solidFill>
                  <a:schemeClr val="dk1"/>
                </a:solidFill>
                <a:latin typeface="宋体"/>
                <a:ea typeface="宋体"/>
                <a:cs typeface="宋体"/>
                <a:sym typeface="宋体"/>
              </a:defRPr>
            </a:lvl9pPr>
          </a:lstStyle>
          <a:p/>
        </p:txBody>
      </p:sp>
      <p:sp>
        <p:nvSpPr>
          <p:cNvPr id="5" name="Google Shape;5;n"/>
          <p:cNvSpPr>
            <a:spLocks noGrp="1" noRot="1" noChangeAspect="1"/>
          </p:cNvSpPr>
          <p:nvPr>
            <p:ph type="sldImg" idx="3"/>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1pPr>
            <a:lvl2pPr marL="914400" marR="0" lvl="1"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2pPr>
            <a:lvl3pPr marL="1371600" marR="0" lvl="2"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3pPr>
            <a:lvl4pPr marL="1828800" marR="0" lvl="3"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4pPr>
            <a:lvl5pPr marL="2286000" marR="0" lvl="4"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5pPr>
            <a:lvl6pPr marL="2743200" marR="0" lvl="5"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6pPr>
            <a:lvl7pPr marL="3200400" marR="0" lvl="6"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7pPr>
            <a:lvl8pPr marL="3657600" marR="0" lvl="7"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8pPr>
            <a:lvl9pPr marL="4114800" marR="0" lvl="8" indent="-228600" algn="l" rtl="0">
              <a:spcBef>
                <a:spcPts val="0"/>
              </a:spcBef>
              <a:spcAft>
                <a:spcPts val="0"/>
              </a:spcAft>
              <a:buSzPts val="1400"/>
              <a:buNone/>
              <a:defRPr sz="1200" b="0" i="0" u="none" strike="noStrike" cap="none">
                <a:solidFill>
                  <a:schemeClr val="dk1"/>
                </a:solidFill>
                <a:latin typeface="宋体"/>
                <a:ea typeface="宋体"/>
                <a:cs typeface="宋体"/>
                <a:sym typeface="宋体"/>
              </a:defRPr>
            </a:lvl9pPr>
          </a:lstStyle>
          <a:p/>
        </p:txBody>
      </p:sp>
      <p:sp>
        <p:nvSpPr>
          <p:cNvPr id="7" name="Google Shape;7;n"/>
          <p:cNvSpPr txBox="1">
            <a:spLocks noGrp="1"/>
          </p:cNvSpPr>
          <p:nvPr>
            <p:ph type="ftr" idx="11"/>
          </p:nvPr>
        </p:nvSpPr>
        <p:spPr>
          <a:xfrm>
            <a:off x="0" y="9721850"/>
            <a:ext cx="3078163" cy="5127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宋体"/>
                <a:ea typeface="宋体"/>
                <a:cs typeface="宋体"/>
                <a:sym typeface="宋体"/>
              </a:defRPr>
            </a:lvl1pPr>
            <a:lvl2pPr marR="0" lvl="1" algn="l" rtl="0">
              <a:spcBef>
                <a:spcPts val="0"/>
              </a:spcBef>
              <a:spcAft>
                <a:spcPts val="0"/>
              </a:spcAft>
              <a:buSzPts val="1400"/>
              <a:buNone/>
              <a:defRPr sz="1800" b="0" i="0" u="none" strike="noStrike" cap="none">
                <a:solidFill>
                  <a:schemeClr val="dk1"/>
                </a:solidFill>
                <a:latin typeface="宋体"/>
                <a:ea typeface="宋体"/>
                <a:cs typeface="宋体"/>
                <a:sym typeface="宋体"/>
              </a:defRPr>
            </a:lvl2pPr>
            <a:lvl3pPr marR="0" lvl="2" algn="l" rtl="0">
              <a:spcBef>
                <a:spcPts val="0"/>
              </a:spcBef>
              <a:spcAft>
                <a:spcPts val="0"/>
              </a:spcAft>
              <a:buSzPts val="1400"/>
              <a:buNone/>
              <a:defRPr sz="1800" b="0" i="0" u="none" strike="noStrike" cap="none">
                <a:solidFill>
                  <a:schemeClr val="dk1"/>
                </a:solidFill>
                <a:latin typeface="宋体"/>
                <a:ea typeface="宋体"/>
                <a:cs typeface="宋体"/>
                <a:sym typeface="宋体"/>
              </a:defRPr>
            </a:lvl3pPr>
            <a:lvl4pPr marR="0" lvl="3" algn="l" rtl="0">
              <a:spcBef>
                <a:spcPts val="0"/>
              </a:spcBef>
              <a:spcAft>
                <a:spcPts val="0"/>
              </a:spcAft>
              <a:buSzPts val="1400"/>
              <a:buNone/>
              <a:defRPr sz="1800" b="0" i="0" u="none" strike="noStrike" cap="none">
                <a:solidFill>
                  <a:schemeClr val="dk1"/>
                </a:solidFill>
                <a:latin typeface="宋体"/>
                <a:ea typeface="宋体"/>
                <a:cs typeface="宋体"/>
                <a:sym typeface="宋体"/>
              </a:defRPr>
            </a:lvl4pPr>
            <a:lvl5pPr marR="0" lvl="4" algn="l" rtl="0">
              <a:spcBef>
                <a:spcPts val="0"/>
              </a:spcBef>
              <a:spcAft>
                <a:spcPts val="0"/>
              </a:spcAft>
              <a:buSzPts val="1400"/>
              <a:buNone/>
              <a:defRPr sz="1800" b="0" i="0" u="none" strike="noStrike" cap="none">
                <a:solidFill>
                  <a:schemeClr val="dk1"/>
                </a:solidFill>
                <a:latin typeface="宋体"/>
                <a:ea typeface="宋体"/>
                <a:cs typeface="宋体"/>
                <a:sym typeface="宋体"/>
              </a:defRPr>
            </a:lvl5pPr>
            <a:lvl6pPr marR="0" lvl="5" algn="l" rtl="0">
              <a:spcBef>
                <a:spcPts val="0"/>
              </a:spcBef>
              <a:spcAft>
                <a:spcPts val="0"/>
              </a:spcAft>
              <a:buSzPts val="1400"/>
              <a:buNone/>
              <a:defRPr sz="1800" b="0" i="0" u="none" strike="noStrike" cap="none">
                <a:solidFill>
                  <a:schemeClr val="dk1"/>
                </a:solidFill>
                <a:latin typeface="宋体"/>
                <a:ea typeface="宋体"/>
                <a:cs typeface="宋体"/>
                <a:sym typeface="宋体"/>
              </a:defRPr>
            </a:lvl6pPr>
            <a:lvl7pPr marR="0" lvl="6" algn="l" rtl="0">
              <a:spcBef>
                <a:spcPts val="0"/>
              </a:spcBef>
              <a:spcAft>
                <a:spcPts val="0"/>
              </a:spcAft>
              <a:buSzPts val="1400"/>
              <a:buNone/>
              <a:defRPr sz="1800" b="0" i="0" u="none" strike="noStrike" cap="none">
                <a:solidFill>
                  <a:schemeClr val="dk1"/>
                </a:solidFill>
                <a:latin typeface="宋体"/>
                <a:ea typeface="宋体"/>
                <a:cs typeface="宋体"/>
                <a:sym typeface="宋体"/>
              </a:defRPr>
            </a:lvl7pPr>
            <a:lvl8pPr marR="0" lvl="7" algn="l" rtl="0">
              <a:spcBef>
                <a:spcPts val="0"/>
              </a:spcBef>
              <a:spcAft>
                <a:spcPts val="0"/>
              </a:spcAft>
              <a:buSzPts val="1400"/>
              <a:buNone/>
              <a:defRPr sz="1800" b="0" i="0" u="none" strike="noStrike" cap="none">
                <a:solidFill>
                  <a:schemeClr val="dk1"/>
                </a:solidFill>
                <a:latin typeface="宋体"/>
                <a:ea typeface="宋体"/>
                <a:cs typeface="宋体"/>
                <a:sym typeface="宋体"/>
              </a:defRPr>
            </a:lvl8pPr>
            <a:lvl9pPr marR="0" lvl="8" algn="l" rtl="0">
              <a:spcBef>
                <a:spcPts val="0"/>
              </a:spcBef>
              <a:spcAft>
                <a:spcPts val="0"/>
              </a:spcAft>
              <a:buSzPts val="1400"/>
              <a:buNone/>
              <a:defRPr sz="1800" b="0" i="0" u="none" strike="noStrike" cap="none">
                <a:solidFill>
                  <a:schemeClr val="dk1"/>
                </a:solidFill>
                <a:latin typeface="宋体"/>
                <a:ea typeface="宋体"/>
                <a:cs typeface="宋体"/>
                <a:sym typeface="宋体"/>
              </a:defRPr>
            </a:lvl9pPr>
          </a:lstStyle>
          <a:p/>
        </p:txBody>
      </p:sp>
      <p:sp>
        <p:nvSpPr>
          <p:cNvPr id="8" name="Google Shape;8;n"/>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宋体"/>
                <a:ea typeface="宋体"/>
                <a:cs typeface="宋体"/>
                <a:sym typeface="宋体"/>
              </a:rPr>
            </a:fld>
            <a:endParaRPr sz="1200" b="0" i="0" u="none" strike="noStrike" cap="none">
              <a:solidFill>
                <a:schemeClr val="dk1"/>
              </a:solidFill>
              <a:latin typeface="宋体"/>
              <a:ea typeface="宋体"/>
              <a:cs typeface="宋体"/>
              <a:sym typeface="宋体"/>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 name="Google Shape;85;p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1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2: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Ref: https://doi.org/10.1039/D2SD00112H</a:t>
            </a:r>
            <a:endParaRPr lang="en-US"/>
          </a:p>
          <a:p>
            <a:pPr marL="0" lvl="0" indent="0" algn="l" rtl="0">
              <a:spcBef>
                <a:spcPts val="0"/>
              </a:spcBef>
              <a:spcAft>
                <a:spcPts val="0"/>
              </a:spcAft>
              <a:buNone/>
            </a:pPr>
          </a:p>
        </p:txBody>
      </p:sp>
      <p:sp>
        <p:nvSpPr>
          <p:cNvPr id="161" name="Google Shape;161;p12: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p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3: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Ref: https://doi.org/10.1039/D2SD00112H</a:t>
            </a:r>
            <a:endParaRPr lang="en-US"/>
          </a:p>
          <a:p>
            <a:pPr marL="0" lvl="0" indent="0" algn="l" rtl="0">
              <a:spcBef>
                <a:spcPts val="0"/>
              </a:spcBef>
              <a:spcAft>
                <a:spcPts val="0"/>
              </a:spcAft>
              <a:buNone/>
            </a:pPr>
          </a:p>
        </p:txBody>
      </p:sp>
      <p:sp>
        <p:nvSpPr>
          <p:cNvPr id="168" name="Google Shape;168;p13: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
        <p:cNvGrpSpPr/>
        <p:nvPr/>
      </p:nvGrpSpPr>
      <p:grpSpPr>
        <a:xfrm>
          <a:off x="0" y="0"/>
          <a:ext cx="0" cy="0"/>
          <a:chOff x="0" y="0"/>
          <a:chExt cx="0" cy="0"/>
        </a:xfrm>
      </p:grpSpPr>
      <p:sp>
        <p:nvSpPr>
          <p:cNvPr id="173" name="Google Shape;173;p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4: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https://www.nature.com/articles/s41597-023-02195-y</a:t>
            </a:r>
            <a:endParaRPr lang="en-US"/>
          </a:p>
          <a:p>
            <a:pPr marL="0" lvl="0" indent="0" algn="l" rtl="0">
              <a:spcBef>
                <a:spcPts val="0"/>
              </a:spcBef>
              <a:spcAft>
                <a:spcPts val="0"/>
              </a:spcAft>
              <a:buNone/>
            </a:pPr>
          </a:p>
        </p:txBody>
      </p:sp>
      <p:sp>
        <p:nvSpPr>
          <p:cNvPr id="175" name="Google Shape;175;p14: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5: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 name="Google Shape;183;p15: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KasapovicJ, Pejic S, Todorovic A, Stojiljkovic V, Pajovic SB. Antioxidant status and lipid peroxidation in the blood of breast cancer patients of different ages. Cell Biochem Funct 2008;26:723-30.</a:t>
            </a:r>
            <a:endParaRPr lang="en-US"/>
          </a:p>
          <a:p>
            <a:pPr marL="0" lvl="0" indent="0" algn="l" rtl="0">
              <a:spcBef>
                <a:spcPts val="0"/>
              </a:spcBef>
              <a:spcAft>
                <a:spcPts val="0"/>
              </a:spcAft>
              <a:buNone/>
            </a:pPr>
            <a:r>
              <a:rPr lang="en-US"/>
              <a:t>Mense SM, Remotti F, Bhan A, et al. Estrogen-induced breast cancer: alterations in breast morphology and oxidative stress as a function of estrogen exposure. Toxicol Appl Pharmacol 2008;232:78-85.</a:t>
            </a:r>
            <a:endParaRPr lang="en-US"/>
          </a:p>
          <a:p>
            <a:pPr marL="0" lvl="0" indent="0" algn="l" rtl="0">
              <a:spcBef>
                <a:spcPts val="0"/>
              </a:spcBef>
              <a:spcAft>
                <a:spcPts val="0"/>
              </a:spcAft>
              <a:buNone/>
            </a:pPr>
            <a:r>
              <a:rPr lang="en-US"/>
              <a:t>Ambrosone CB. Oxidants and antioxidants in breast cancer. Antioxid Redox Signal 2000;2:903-17.</a:t>
            </a:r>
            <a:endParaRPr lang="en-US"/>
          </a:p>
          <a:p>
            <a:pPr marL="0" lvl="0" indent="0" algn="l" rtl="0">
              <a:spcBef>
                <a:spcPts val="0"/>
              </a:spcBef>
              <a:spcAft>
                <a:spcPts val="0"/>
              </a:spcAft>
              <a:buNone/>
            </a:pPr>
            <a:r>
              <a:rPr lang="en-US"/>
              <a:t>Returner H, Kessler W, Einsele H, et al. Ethanol promotes oxygen-radical attack on proteins, but not on lipids. Drug Metab Rev 1989;20:219-32.</a:t>
            </a:r>
            <a:endParaRPr lang="en-US"/>
          </a:p>
          <a:p>
            <a:pPr marL="0" lvl="0" indent="0" algn="l" rtl="0">
              <a:spcBef>
                <a:spcPts val="0"/>
              </a:spcBef>
              <a:spcAft>
                <a:spcPts val="0"/>
              </a:spcAft>
              <a:buNone/>
            </a:pPr>
            <a:r>
              <a:rPr lang="en-US"/>
              <a:t>Jie Li，Yulan Peng，Yong Liuc, Wen wen, et al. Investigation of potential breath biomarkers for the early diagnosis of 2 breast cancer using gas chromatography–mass spectrometry. Clinica Chimica Acta 2014 </a:t>
            </a:r>
            <a:endParaRPr lang="en-US"/>
          </a:p>
          <a:p>
            <a:pPr marL="0" lvl="0" indent="0" algn="l" rtl="0">
              <a:spcBef>
                <a:spcPts val="0"/>
              </a:spcBef>
              <a:spcAft>
                <a:spcPts val="0"/>
              </a:spcAft>
              <a:buNone/>
            </a:pPr>
          </a:p>
        </p:txBody>
      </p:sp>
      <p:sp>
        <p:nvSpPr>
          <p:cNvPr id="190" name="Google Shape;190;p16: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p1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7: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https://doi.org/10.1039/D2SD00112H</a:t>
            </a:r>
            <a:endParaRPr lang="en-US"/>
          </a:p>
          <a:p>
            <a:pPr marL="0" lvl="0" indent="0" algn="l" rtl="0">
              <a:spcBef>
                <a:spcPts val="0"/>
              </a:spcBef>
              <a:spcAft>
                <a:spcPts val="0"/>
              </a:spcAft>
              <a:buNone/>
            </a:pPr>
          </a:p>
        </p:txBody>
      </p:sp>
      <p:sp>
        <p:nvSpPr>
          <p:cNvPr id="197" name="Google Shape;197;p17: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p1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8: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https://doi.org/10.1039/D2SD00112H</a:t>
            </a:r>
            <a:endParaRPr lang="en-US"/>
          </a:p>
          <a:p>
            <a:pPr marL="0" lvl="0" indent="0" algn="l" rtl="0">
              <a:spcBef>
                <a:spcPts val="0"/>
              </a:spcBef>
              <a:spcAft>
                <a:spcPts val="0"/>
              </a:spcAft>
              <a:buNone/>
            </a:pPr>
          </a:p>
        </p:txBody>
      </p:sp>
      <p:sp>
        <p:nvSpPr>
          <p:cNvPr id="206" name="Google Shape;206;p18: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p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9: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https://doi.org/10.1039/D2SD00112H</a:t>
            </a:r>
            <a:endParaRPr lang="en-US"/>
          </a:p>
          <a:p>
            <a:pPr marL="0" lvl="0" indent="0" algn="l" rtl="0">
              <a:spcBef>
                <a:spcPts val="0"/>
              </a:spcBef>
              <a:spcAft>
                <a:spcPts val="0"/>
              </a:spcAft>
              <a:buNone/>
            </a:pPr>
          </a:p>
        </p:txBody>
      </p:sp>
      <p:sp>
        <p:nvSpPr>
          <p:cNvPr id="215" name="Google Shape;215;p19: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https://doi.org/10.1039/D2SD00112H</a:t>
            </a:r>
            <a:endParaRPr lang="en-US"/>
          </a:p>
          <a:p>
            <a:pPr marL="0" lvl="0" indent="0" algn="l" rtl="0">
              <a:spcBef>
                <a:spcPts val="0"/>
              </a:spcBef>
              <a:spcAft>
                <a:spcPts val="0"/>
              </a:spcAft>
              <a:buNone/>
            </a:pPr>
          </a:p>
        </p:txBody>
      </p:sp>
      <p:sp>
        <p:nvSpPr>
          <p:cNvPr id="224" name="Google Shape;224;p20: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0" name="Google Shape;230;p2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[1] Maruvada P, Wang W, Wagner PD, Srivastava S. Biomarkers in molecular medicine:  cancer detection and diagnosis. Biotechniques 2005;5:9–16</a:t>
            </a:r>
            <a:endParaRPr lang="en-US"/>
          </a:p>
          <a:p>
            <a:pPr marL="0" lvl="0" indent="0" algn="l" rtl="0">
              <a:spcBef>
                <a:spcPts val="0"/>
              </a:spcBef>
              <a:spcAft>
                <a:spcPts val="0"/>
              </a:spcAft>
              <a:buNone/>
            </a:pPr>
          </a:p>
        </p:txBody>
      </p:sp>
      <p:sp>
        <p:nvSpPr>
          <p:cNvPr id="92" name="Google Shape;92;p3: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
        <p:cNvGrpSpPr/>
        <p:nvPr/>
      </p:nvGrpSpPr>
      <p:grpSpPr>
        <a:xfrm>
          <a:off x="0" y="0"/>
          <a:ext cx="0" cy="0"/>
          <a:chOff x="0" y="0"/>
          <a:chExt cx="0" cy="0"/>
        </a:xfrm>
      </p:grpSpPr>
      <p:sp>
        <p:nvSpPr>
          <p:cNvPr id="235" name="Google Shape;235;p22: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 name="Google Shape;236;p2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2" name="Google Shape;242;p2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
        <p:cNvGrpSpPr/>
        <p:nvPr/>
      </p:nvGrpSpPr>
      <p:grpSpPr>
        <a:xfrm>
          <a:off x="0" y="0"/>
          <a:ext cx="0" cy="0"/>
          <a:chOff x="0" y="0"/>
          <a:chExt cx="0" cy="0"/>
        </a:xfrm>
      </p:grpSpPr>
      <p:sp>
        <p:nvSpPr>
          <p:cNvPr id="247" name="Google Shape;247;g32c29d4abcb_1_12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2c29d4abcb_1_128: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 name="Google Shape;249;g32c29d4abcb_1_128: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
        <p:cNvGrpSpPr/>
        <p:nvPr/>
      </p:nvGrpSpPr>
      <p:grpSpPr>
        <a:xfrm>
          <a:off x="0" y="0"/>
          <a:ext cx="0" cy="0"/>
          <a:chOff x="0" y="0"/>
          <a:chExt cx="0" cy="0"/>
        </a:xfrm>
      </p:grpSpPr>
      <p:sp>
        <p:nvSpPr>
          <p:cNvPr id="253" name="Google Shape;253;g32c29d4abcb_1_4: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2c29d4abcb_1_4: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 name="Google Shape;255;g32c29d4abcb_1_4: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 name="Google Shape;265;p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g32c29d4abcb_1_34: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2c29d4abcb_1_34: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3" name="Google Shape;273;g32c29d4abcb_1_34: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32c29d4abcb_1_16: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c29d4abcb_1_16: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 name="Google Shape;280;g32c29d4abcb_1_16: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g32c29d4abcb_1_26: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2c29d4abcb_1_26: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g32c29d4abcb_1_26: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
        <p:cNvGrpSpPr/>
        <p:nvPr/>
      </p:nvGrpSpPr>
      <p:grpSpPr>
        <a:xfrm>
          <a:off x="0" y="0"/>
          <a:ext cx="0" cy="0"/>
          <a:chOff x="0" y="0"/>
          <a:chExt cx="0" cy="0"/>
        </a:xfrm>
      </p:grpSpPr>
      <p:sp>
        <p:nvSpPr>
          <p:cNvPr id="294" name="Google Shape;294;p25: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 name="Google Shape;295;p2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p26:notes"/>
          <p:cNvSpPr txBox="1">
            <a:spLocks noGrp="1"/>
          </p:cNvSpPr>
          <p:nvPr>
            <p:ph type="body" idx="1"/>
          </p:nvPr>
        </p:nvSpPr>
        <p:spPr>
          <a:xfrm>
            <a:off x="711200" y="4926013"/>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2" name="Google Shape;302;p2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9" name="Google Shape;99;p4: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g32c29d4abcb_1_102: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2c29d4abcb_1_102: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 name="Google Shape;309;g32c29d4abcb_1_102: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32c29d4abcb_1_111: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2c29d4abcb_1_111: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 name="Google Shape;317;g32c29d4abcb_1_111: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
        <p:cNvGrpSpPr/>
        <p:nvPr/>
      </p:nvGrpSpPr>
      <p:grpSpPr>
        <a:xfrm>
          <a:off x="0" y="0"/>
          <a:ext cx="0" cy="0"/>
          <a:chOff x="0" y="0"/>
          <a:chExt cx="0" cy="0"/>
        </a:xfrm>
      </p:grpSpPr>
      <p:sp>
        <p:nvSpPr>
          <p:cNvPr id="322" name="Google Shape;322;g32c29d4abcb_1_1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2c29d4abcb_1_119: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4" name="Google Shape;324;g32c29d4abcb_1_119: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
        <p:cNvGrpSpPr/>
        <p:nvPr/>
      </p:nvGrpSpPr>
      <p:grpSpPr>
        <a:xfrm>
          <a:off x="0" y="0"/>
          <a:ext cx="0" cy="0"/>
          <a:chOff x="0" y="0"/>
          <a:chExt cx="0" cy="0"/>
        </a:xfrm>
      </p:grpSpPr>
      <p:sp>
        <p:nvSpPr>
          <p:cNvPr id="331" name="Google Shape;331;g32c29d4abcb_1_5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2c29d4abcb_1_53: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 name="Google Shape;333;g32c29d4abcb_1_53: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
        <p:cNvGrpSpPr/>
        <p:nvPr/>
      </p:nvGrpSpPr>
      <p:grpSpPr>
        <a:xfrm>
          <a:off x="0" y="0"/>
          <a:ext cx="0" cy="0"/>
          <a:chOff x="0" y="0"/>
          <a:chExt cx="0" cy="0"/>
        </a:xfrm>
      </p:grpSpPr>
      <p:sp>
        <p:nvSpPr>
          <p:cNvPr id="339" name="Google Shape;339;g32c29d4abcb_1_62: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2c29d4abcb_1_62: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 name="Google Shape;341;g32c29d4abcb_1_62: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32c29d4abcb_1_77: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2c29d4abcb_1_77: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9" name="Google Shape;349;g32c29d4abcb_1_77: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g32c29d4abcb_1_46: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2c29d4abcb_1_46: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7" name="Google Shape;357;g32c29d4abcb_1_46: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g32c29d4abcb_1_87: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2c29d4abcb_1_87: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 name="Google Shape;364;g32c29d4abcb_1_87: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32c29d4abcb_1_94: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c29d4abcb_1_94:notes"/>
          <p:cNvSpPr txBox="1">
            <a:spLocks noGrp="1"/>
          </p:cNvSpPr>
          <p:nvPr>
            <p:ph type="body" idx="1"/>
          </p:nvPr>
        </p:nvSpPr>
        <p:spPr>
          <a:xfrm>
            <a:off x="711200" y="4926013"/>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0" name="Google Shape;370;g32c29d4abcb_1_94: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Hwa H-L, Kuo W-H, Chang L-Y, et al. Prediction of breast cancer and lymph node metastatic status with tumour markers using logistic regression models. J Eval Clin Pract 2008;14:275-80.</a:t>
            </a:r>
            <a:endParaRPr lang="en-US"/>
          </a:p>
          <a:p>
            <a:pPr marL="0" lvl="0" indent="0" algn="l" rtl="0">
              <a:spcBef>
                <a:spcPts val="0"/>
              </a:spcBef>
              <a:spcAft>
                <a:spcPts val="0"/>
              </a:spcAft>
              <a:buNone/>
            </a:pPr>
          </a:p>
        </p:txBody>
      </p:sp>
      <p:sp>
        <p:nvSpPr>
          <p:cNvPr id="108" name="Google Shape;108;p5: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5" name="Google Shape;115;p6: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3" name="Google Shape;123;p7: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0" name="Google Shape;130;p8: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p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9: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宋体"/>
              <a:buNone/>
            </a:pPr>
            <a:r>
              <a:rPr lang="en-US"/>
              <a:t>Ref: https://www.nature.com/articles/s41597-023-02195-y</a:t>
            </a:r>
            <a:endParaRPr lang="en-US"/>
          </a:p>
        </p:txBody>
      </p:sp>
      <p:sp>
        <p:nvSpPr>
          <p:cNvPr id="138" name="Google Shape;138;p9: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711200" y="4926013"/>
            <a:ext cx="5683250" cy="4029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Ref: https://doi.org/10.1039/D2SD00112H</a:t>
            </a:r>
            <a:endParaRPr lang="en-US"/>
          </a:p>
        </p:txBody>
      </p:sp>
      <p:sp>
        <p:nvSpPr>
          <p:cNvPr id="154" name="Google Shape;154;p11:notes"/>
          <p:cNvSpPr txBox="1">
            <a:spLocks noGrp="1"/>
          </p:cNvSpPr>
          <p:nvPr>
            <p:ph type="sldNum" idx="12"/>
          </p:nvPr>
        </p:nvSpPr>
        <p:spPr>
          <a:xfrm>
            <a:off x="4024313" y="9721850"/>
            <a:ext cx="3078162" cy="5127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322962"/>
            <a:ext cx="9144000" cy="2187001"/>
          </a:xfrm>
          <a:prstGeom prst="rect">
            <a:avLst/>
          </a:prstGeom>
          <a:noFill/>
          <a:ln>
            <a:noFill/>
          </a:ln>
        </p:spPr>
        <p:txBody>
          <a:bodyPr spcFirstLastPara="1" wrap="square" lIns="91425" tIns="45700" rIns="91425" bIns="45700" anchor="b" anchorCtr="0">
            <a:normAutofit/>
          </a:bodyPr>
          <a:lstStyle>
            <a:lvl1pPr lvl="0" algn="ctr">
              <a:lnSpc>
                <a:spcPct val="13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3F3F3F"/>
              </a:buClr>
              <a:buSzPts val="2400"/>
              <a:buNone/>
              <a:defRPr sz="24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内容">
  <p:cSld name="内容">
    <p:spTree>
      <p:nvGrpSpPr>
        <p:cNvPr id="1" name="Shape 71"/>
        <p:cNvGrpSpPr/>
        <p:nvPr/>
      </p:nvGrpSpPr>
      <p:grpSpPr>
        <a:xfrm>
          <a:off x="0" y="0"/>
          <a:ext cx="0" cy="0"/>
          <a:chOff x="0" y="0"/>
          <a:chExt cx="0" cy="0"/>
        </a:xfrm>
      </p:grpSpPr>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5" name="Google Shape;75;p11"/>
          <p:cNvSpPr txBox="1">
            <a:spLocks noGrp="1"/>
          </p:cNvSpPr>
          <p:nvPr>
            <p:ph type="body" idx="1"/>
          </p:nvPr>
        </p:nvSpPr>
        <p:spPr>
          <a:xfrm>
            <a:off x="838200" y="551543"/>
            <a:ext cx="10515600" cy="55589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1849" y="469127"/>
            <a:ext cx="10307927" cy="409334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a:spLocks noGrp="1"/>
          </p:cNvSpPr>
          <p:nvPr>
            <p:ph type="body" idx="1"/>
          </p:nvPr>
        </p:nvSpPr>
        <p:spPr>
          <a:xfrm>
            <a:off x="831850" y="4610028"/>
            <a:ext cx="10307926" cy="6475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sz="44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F3F3F"/>
              </a:buClr>
              <a:buSzPts val="2800"/>
              <a:buChar char="•"/>
              <a:defRPr sz="2800">
                <a:solidFill>
                  <a:srgbClr val="3F3F3F"/>
                </a:solidFill>
              </a:defRPr>
            </a:lvl1pPr>
            <a:lvl2pPr marL="914400" lvl="1" indent="-381000" algn="l">
              <a:lnSpc>
                <a:spcPct val="90000"/>
              </a:lnSpc>
              <a:spcBef>
                <a:spcPts val="500"/>
              </a:spcBef>
              <a:spcAft>
                <a:spcPts val="0"/>
              </a:spcAft>
              <a:buClr>
                <a:srgbClr val="3F3F3F"/>
              </a:buClr>
              <a:buSzPts val="2400"/>
              <a:buChar char="•"/>
              <a:defRPr sz="2400">
                <a:solidFill>
                  <a:srgbClr val="3F3F3F"/>
                </a:solidFill>
              </a:defRPr>
            </a:lvl2pPr>
            <a:lvl3pPr marL="1371600" lvl="2" indent="-355600" algn="l">
              <a:lnSpc>
                <a:spcPct val="90000"/>
              </a:lnSpc>
              <a:spcBef>
                <a:spcPts val="500"/>
              </a:spcBef>
              <a:spcAft>
                <a:spcPts val="0"/>
              </a:spcAft>
              <a:buClr>
                <a:srgbClr val="3F3F3F"/>
              </a:buClr>
              <a:buSzPts val="2000"/>
              <a:buChar char="•"/>
              <a:defRPr sz="2000">
                <a:solidFill>
                  <a:srgbClr val="3F3F3F"/>
                </a:solidFill>
              </a:defRPr>
            </a:lvl3pPr>
            <a:lvl4pPr marL="1828800" lvl="3" indent="-342900" algn="l">
              <a:lnSpc>
                <a:spcPct val="90000"/>
              </a:lnSpc>
              <a:spcBef>
                <a:spcPts val="500"/>
              </a:spcBef>
              <a:spcAft>
                <a:spcPts val="0"/>
              </a:spcAft>
              <a:buClr>
                <a:srgbClr val="3F3F3F"/>
              </a:buClr>
              <a:buSzPts val="1800"/>
              <a:buChar char="•"/>
              <a:defRPr sz="1800">
                <a:solidFill>
                  <a:srgbClr val="3F3F3F"/>
                </a:solidFill>
              </a:defRPr>
            </a:lvl4pPr>
            <a:lvl5pPr marL="2286000" lvl="4" indent="-342900" algn="l">
              <a:lnSpc>
                <a:spcPct val="90000"/>
              </a:lnSpc>
              <a:spcBef>
                <a:spcPts val="500"/>
              </a:spcBef>
              <a:spcAft>
                <a:spcPts val="0"/>
              </a:spcAft>
              <a:buClr>
                <a:srgbClr val="3F3F3F"/>
              </a:buClr>
              <a:buSzPts val="1800"/>
              <a:buChar char="•"/>
              <a:defRPr sz="18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sz="4400" b="0"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a:spLocks noGrp="1"/>
          </p:cNvSpPr>
          <p:nvPr>
            <p:ph type="body" idx="1"/>
          </p:nvPr>
        </p:nvSpPr>
        <p:spPr>
          <a:xfrm>
            <a:off x="6477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F3F3F"/>
              </a:buClr>
              <a:buSzPts val="2800"/>
              <a:buChar char="•"/>
              <a:defRPr sz="2800">
                <a:solidFill>
                  <a:srgbClr val="3F3F3F"/>
                </a:solidFill>
              </a:defRPr>
            </a:lvl1pPr>
            <a:lvl2pPr marL="914400" lvl="1" indent="-381000" algn="l">
              <a:lnSpc>
                <a:spcPct val="90000"/>
              </a:lnSpc>
              <a:spcBef>
                <a:spcPts val="500"/>
              </a:spcBef>
              <a:spcAft>
                <a:spcPts val="0"/>
              </a:spcAft>
              <a:buClr>
                <a:srgbClr val="3F3F3F"/>
              </a:buClr>
              <a:buSzPts val="2400"/>
              <a:buChar char="•"/>
              <a:defRPr sz="2400">
                <a:solidFill>
                  <a:srgbClr val="3F3F3F"/>
                </a:solidFill>
              </a:defRPr>
            </a:lvl2pPr>
            <a:lvl3pPr marL="1371600" lvl="2" indent="-355600" algn="l">
              <a:lnSpc>
                <a:spcPct val="90000"/>
              </a:lnSpc>
              <a:spcBef>
                <a:spcPts val="500"/>
              </a:spcBef>
              <a:spcAft>
                <a:spcPts val="0"/>
              </a:spcAft>
              <a:buClr>
                <a:srgbClr val="3F3F3F"/>
              </a:buClr>
              <a:buSzPts val="2000"/>
              <a:buChar char="•"/>
              <a:defRPr sz="2000">
                <a:solidFill>
                  <a:srgbClr val="3F3F3F"/>
                </a:solidFill>
              </a:defRPr>
            </a:lvl3pPr>
            <a:lvl4pPr marL="1828800" lvl="3" indent="-342900" algn="l">
              <a:lnSpc>
                <a:spcPct val="90000"/>
              </a:lnSpc>
              <a:spcBef>
                <a:spcPts val="500"/>
              </a:spcBef>
              <a:spcAft>
                <a:spcPts val="0"/>
              </a:spcAft>
              <a:buClr>
                <a:srgbClr val="3F3F3F"/>
              </a:buClr>
              <a:buSzPts val="1800"/>
              <a:buChar char="•"/>
              <a:defRPr sz="1800">
                <a:solidFill>
                  <a:srgbClr val="3F3F3F"/>
                </a:solidFill>
              </a:defRPr>
            </a:lvl4pPr>
            <a:lvl5pPr marL="2286000" lvl="4" indent="-342900" algn="l">
              <a:lnSpc>
                <a:spcPct val="90000"/>
              </a:lnSpc>
              <a:spcBef>
                <a:spcPts val="500"/>
              </a:spcBef>
              <a:spcAft>
                <a:spcPts val="0"/>
              </a:spcAft>
              <a:buClr>
                <a:srgbClr val="3F3F3F"/>
              </a:buClr>
              <a:buSzPts val="1800"/>
              <a:buChar char="•"/>
              <a:defRPr sz="18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5"/>
          <p:cNvSpPr txBox="1">
            <a:spLocks noGrp="1"/>
          </p:cNvSpPr>
          <p:nvPr>
            <p:ph type="body" idx="2"/>
          </p:nvPr>
        </p:nvSpPr>
        <p:spPr>
          <a:xfrm>
            <a:off x="59817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F3F3F"/>
              </a:buClr>
              <a:buSzPts val="2800"/>
              <a:buChar char="•"/>
              <a:defRPr sz="2800">
                <a:solidFill>
                  <a:srgbClr val="3F3F3F"/>
                </a:solidFill>
              </a:defRPr>
            </a:lvl1pPr>
            <a:lvl2pPr marL="914400" lvl="1" indent="-381000" algn="l">
              <a:lnSpc>
                <a:spcPct val="90000"/>
              </a:lnSpc>
              <a:spcBef>
                <a:spcPts val="500"/>
              </a:spcBef>
              <a:spcAft>
                <a:spcPts val="0"/>
              </a:spcAft>
              <a:buClr>
                <a:srgbClr val="3F3F3F"/>
              </a:buClr>
              <a:buSzPts val="2400"/>
              <a:buChar char="•"/>
              <a:defRPr sz="2400">
                <a:solidFill>
                  <a:srgbClr val="3F3F3F"/>
                </a:solidFill>
              </a:defRPr>
            </a:lvl2pPr>
            <a:lvl3pPr marL="1371600" lvl="2" indent="-355600" algn="l">
              <a:lnSpc>
                <a:spcPct val="90000"/>
              </a:lnSpc>
              <a:spcBef>
                <a:spcPts val="500"/>
              </a:spcBef>
              <a:spcAft>
                <a:spcPts val="0"/>
              </a:spcAft>
              <a:buClr>
                <a:srgbClr val="3F3F3F"/>
              </a:buClr>
              <a:buSzPts val="2000"/>
              <a:buChar char="•"/>
              <a:defRPr sz="2000">
                <a:solidFill>
                  <a:srgbClr val="3F3F3F"/>
                </a:solidFill>
              </a:defRPr>
            </a:lvl3pPr>
            <a:lvl4pPr marL="1828800" lvl="3" indent="-342900" algn="l">
              <a:lnSpc>
                <a:spcPct val="90000"/>
              </a:lnSpc>
              <a:spcBef>
                <a:spcPts val="500"/>
              </a:spcBef>
              <a:spcAft>
                <a:spcPts val="0"/>
              </a:spcAft>
              <a:buClr>
                <a:srgbClr val="3F3F3F"/>
              </a:buClr>
              <a:buSzPts val="1800"/>
              <a:buChar char="•"/>
              <a:defRPr sz="1800">
                <a:solidFill>
                  <a:srgbClr val="3F3F3F"/>
                </a:solidFill>
              </a:defRPr>
            </a:lvl4pPr>
            <a:lvl5pPr marL="2286000" lvl="4" indent="-342900" algn="l">
              <a:lnSpc>
                <a:spcPct val="90000"/>
              </a:lnSpc>
              <a:spcBef>
                <a:spcPts val="500"/>
              </a:spcBef>
              <a:spcAft>
                <a:spcPts val="0"/>
              </a:spcAft>
              <a:buClr>
                <a:srgbClr val="3F3F3F"/>
              </a:buClr>
              <a:buSzPts val="1800"/>
              <a:buChar char="•"/>
              <a:defRPr sz="18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a:spLocks noGrp="1"/>
          </p:cNvSpPr>
          <p:nvPr>
            <p:ph type="body" idx="1"/>
          </p:nvPr>
        </p:nvSpPr>
        <p:spPr>
          <a:xfrm>
            <a:off x="839788" y="1744961"/>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6"/>
          <p:cNvSpPr txBox="1">
            <a:spLocks noGrp="1"/>
          </p:cNvSpPr>
          <p:nvPr>
            <p:ph type="body" idx="2"/>
          </p:nvPr>
        </p:nvSpPr>
        <p:spPr>
          <a:xfrm>
            <a:off x="839788" y="2615609"/>
            <a:ext cx="5157787" cy="35740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6"/>
          <p:cNvSpPr txBox="1">
            <a:spLocks noGrp="1"/>
          </p:cNvSpPr>
          <p:nvPr>
            <p:ph type="body" idx="3"/>
          </p:nvPr>
        </p:nvSpPr>
        <p:spPr>
          <a:xfrm>
            <a:off x="6172200" y="1744961"/>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6"/>
          <p:cNvSpPr txBox="1">
            <a:spLocks noGrp="1"/>
          </p:cNvSpPr>
          <p:nvPr>
            <p:ph type="body" idx="4"/>
          </p:nvPr>
        </p:nvSpPr>
        <p:spPr>
          <a:xfrm>
            <a:off x="6172200" y="2615609"/>
            <a:ext cx="5183188" cy="35740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276621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Calibri"/>
              <a:buNone/>
              <a:defRPr sz="44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46747" y="127000"/>
            <a:ext cx="4165200" cy="1600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a:spLocks noGrp="1"/>
          </p:cNvSpPr>
          <p:nvPr>
            <p:ph type="pic" idx="2"/>
          </p:nvPr>
        </p:nvSpPr>
        <p:spPr>
          <a:xfrm>
            <a:off x="5184000" y="766354"/>
            <a:ext cx="5817375" cy="5094446"/>
          </a:xfrm>
          <a:prstGeom prst="rect">
            <a:avLst/>
          </a:prstGeom>
          <a:noFill/>
          <a:ln>
            <a:noFill/>
          </a:ln>
        </p:spPr>
      </p:sp>
      <p:sp>
        <p:nvSpPr>
          <p:cNvPr id="61" name="Google Shape;61;p9"/>
          <p:cNvSpPr txBox="1">
            <a:spLocks noGrp="1"/>
          </p:cNvSpPr>
          <p:nvPr>
            <p:ph type="body" idx="1"/>
          </p:nvPr>
        </p:nvSpPr>
        <p:spPr>
          <a:xfrm>
            <a:off x="651827" y="2057400"/>
            <a:ext cx="416520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dk1"/>
              </a:buClr>
              <a:buSzPts val="2000"/>
              <a:buNone/>
              <a:defRPr sz="20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rot="5400000">
            <a:off x="7683223" y="2506386"/>
            <a:ext cx="5811838" cy="15293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a:spLocks noGrp="1"/>
          </p:cNvSpPr>
          <p:nvPr>
            <p:ph type="body" idx="1"/>
          </p:nvPr>
        </p:nvSpPr>
        <p:spPr>
          <a:xfrm rot="5400000">
            <a:off x="2372260" y="-1168935"/>
            <a:ext cx="5811838" cy="887995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8" name="Google Shape;6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90204"/>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panose="020B0604020202090204"/>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9pPr>
          </a:lstStyle>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40.emf"/><Relationship Id="rId3" Type="http://schemas.openxmlformats.org/officeDocument/2006/relationships/package" Target="../embeddings/Workbook2.xlsx"/><Relationship Id="rId2" Type="http://schemas.openxmlformats.org/officeDocument/2006/relationships/image" Target="../media/image39.emf"/><Relationship Id="rId1" Type="http://schemas.openxmlformats.org/officeDocument/2006/relationships/package" Target="../embeddings/Workbook1.xlsx"/></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4.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43.png"/><Relationship Id="rId2" Type="http://schemas.microsoft.com/office/2007/relationships/media" Target="../media/media1.mp4"/><Relationship Id="rId1" Type="http://schemas.openxmlformats.org/officeDocument/2006/relationships/video" Target="../media/media1.mp4"/></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p12"/>
          <p:cNvSpPr txBox="1"/>
          <p:nvPr/>
        </p:nvSpPr>
        <p:spPr>
          <a:xfrm>
            <a:off x="1087902" y="1814732"/>
            <a:ext cx="9580098" cy="1966040"/>
          </a:xfrm>
          <a:prstGeom prst="rect">
            <a:avLst/>
          </a:prstGeom>
          <a:noFill/>
          <a:ln>
            <a:noFill/>
          </a:ln>
        </p:spPr>
        <p:txBody>
          <a:bodyPr spcFirstLastPara="1" wrap="square" lIns="91425" tIns="45700" rIns="91425" bIns="45700" anchor="b"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SzPts val="1400"/>
              <a:buFont typeface="Arial" panose="020B0604020202090204"/>
              <a:buNone/>
              <a:defRPr sz="18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lgn="ctr">
              <a:lnSpc>
                <a:spcPct val="130000"/>
              </a:lnSpc>
              <a:buSzPct val="100000"/>
            </a:pPr>
            <a:r>
              <a:rPr lang="en-US" b="1"/>
              <a:t>De novo Design of Odor Binding Proteins for VOCs Recognition</a:t>
            </a:r>
            <a:endParaRPr lang="en-US" b="1" dirty="0"/>
          </a:p>
        </p:txBody>
      </p:sp>
      <p:sp>
        <p:nvSpPr>
          <p:cNvPr id="6" name="Google Shape;82;p12"/>
          <p:cNvSpPr txBox="1"/>
          <p:nvPr/>
        </p:nvSpPr>
        <p:spPr>
          <a:xfrm>
            <a:off x="1305951" y="4298760"/>
            <a:ext cx="9144000" cy="126266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400"/>
              <a:buFont typeface="Arial" panose="020B0604020202090204"/>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panose="020B0604020202090204"/>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panose="020B0604020202090204"/>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panose="020B0604020202090204"/>
              <a:buNone/>
              <a:defRPr sz="1600" b="0" i="0" u="none" strike="noStrike" cap="none">
                <a:solidFill>
                  <a:srgbClr val="888888"/>
                </a:solidFill>
                <a:latin typeface="Calibri"/>
                <a:ea typeface="Calibri"/>
                <a:cs typeface="Calibri"/>
                <a:sym typeface="Calibri"/>
              </a:defRPr>
            </a:lvl9pPr>
          </a:lstStyle>
          <a:p>
            <a:pPr marL="0" indent="0" algn="ctr">
              <a:spcBef>
                <a:spcPts val="0"/>
              </a:spcBef>
              <a:buClr>
                <a:srgbClr val="3F3F3F"/>
              </a:buClr>
            </a:pPr>
            <a:r>
              <a:rPr lang="zh-CN" altLang="en-US" sz="3200" b="1">
                <a:latin typeface="楷体" panose="02010609060101010101" pitchFamily="49" charset="-122"/>
                <a:ea typeface="楷体" panose="02010609060101010101" pitchFamily="49" charset="-122"/>
              </a:rPr>
              <a:t>第二小组</a:t>
            </a:r>
            <a:endParaRPr lang="zh-CN" altLang="en-US" sz="3200" b="1">
              <a:latin typeface="楷体" panose="02010609060101010101" pitchFamily="49" charset="-122"/>
              <a:ea typeface="楷体" panose="02010609060101010101" pitchFamily="49" charset="-122"/>
            </a:endParaRPr>
          </a:p>
          <a:p>
            <a:pPr marL="0" indent="0" algn="ctr">
              <a:spcBef>
                <a:spcPts val="0"/>
              </a:spcBef>
              <a:buClr>
                <a:srgbClr val="3F3F3F"/>
              </a:buClr>
            </a:pPr>
            <a:r>
              <a:rPr lang="zh-CN" altLang="en-US" sz="3200" b="1">
                <a:latin typeface="楷体" panose="02010609060101010101" pitchFamily="49" charset="-122"/>
                <a:ea typeface="楷体" panose="02010609060101010101" pitchFamily="49" charset="-122"/>
              </a:rPr>
              <a:t>汇报顺序：邵睿，熊闻野，张家睿</a:t>
            </a:r>
            <a:endParaRPr lang="zh-CN" altLang="en-US" sz="3200"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Features of OBPs</a:t>
            </a:r>
            <a:endParaRPr lang="en-US"/>
          </a:p>
        </p:txBody>
      </p:sp>
      <p:sp>
        <p:nvSpPr>
          <p:cNvPr id="157" name="Google Shape;157;p22"/>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F3F3F"/>
              </a:buClr>
              <a:buSzPts val="2800"/>
              <a:buChar char="•"/>
            </a:pPr>
            <a:r>
              <a:rPr lang="en-US"/>
              <a:t>Structure:</a:t>
            </a:r>
            <a:endParaRPr lang="en-US"/>
          </a:p>
          <a:p>
            <a:pPr marL="685800" lvl="1" indent="-228600" algn="l" rtl="0">
              <a:lnSpc>
                <a:spcPct val="90000"/>
              </a:lnSpc>
              <a:spcBef>
                <a:spcPts val="500"/>
              </a:spcBef>
              <a:spcAft>
                <a:spcPts val="0"/>
              </a:spcAft>
              <a:buClr>
                <a:srgbClr val="3F3F3F"/>
              </a:buClr>
              <a:buSzPts val="2400"/>
              <a:buChar char="•"/>
            </a:pPr>
            <a:r>
              <a:rPr lang="en-US"/>
              <a:t>Small globular proteins: Typically 10-30 kDa in size.</a:t>
            </a:r>
            <a:endParaRPr lang="en-US"/>
          </a:p>
          <a:p>
            <a:pPr marL="685800" lvl="1" indent="-228600" algn="l" rtl="0">
              <a:lnSpc>
                <a:spcPct val="90000"/>
              </a:lnSpc>
              <a:spcBef>
                <a:spcPts val="500"/>
              </a:spcBef>
              <a:spcAft>
                <a:spcPts val="0"/>
              </a:spcAft>
              <a:buClr>
                <a:srgbClr val="3F3F3F"/>
              </a:buClr>
              <a:buSzPts val="2400"/>
              <a:buChar char="•"/>
            </a:pPr>
            <a:r>
              <a:rPr lang="en-US"/>
              <a:t>Central hydrophobic cavity: Provides a binding site for odorant molecules through various interactions (hydrophobic, polar, electrostatic, π-stacking).</a:t>
            </a:r>
            <a:endParaRPr lang="en-US"/>
          </a:p>
          <a:p>
            <a:pPr marL="685800" lvl="1" indent="-228600" algn="l" rtl="0">
              <a:lnSpc>
                <a:spcPct val="90000"/>
              </a:lnSpc>
              <a:spcBef>
                <a:spcPts val="500"/>
              </a:spcBef>
              <a:spcAft>
                <a:spcPts val="0"/>
              </a:spcAft>
              <a:buClr>
                <a:srgbClr val="3F3F3F"/>
              </a:buClr>
              <a:buSzPts val="2400"/>
              <a:buChar char="•"/>
            </a:pPr>
            <a:r>
              <a:rPr lang="en-US"/>
              <a:t>Diverse binding properties: Can bind a wide range of odorant molecules (especially aromatic, aliphatic).</a:t>
            </a:r>
            <a:endParaRPr lang="en-US"/>
          </a:p>
          <a:p>
            <a:pPr marL="228600" lvl="0" indent="-228600" algn="l" rtl="0">
              <a:lnSpc>
                <a:spcPct val="90000"/>
              </a:lnSpc>
              <a:spcBef>
                <a:spcPts val="1000"/>
              </a:spcBef>
              <a:spcAft>
                <a:spcPts val="0"/>
              </a:spcAft>
              <a:buClr>
                <a:srgbClr val="3F3F3F"/>
              </a:buClr>
              <a:buSzPts val="2800"/>
              <a:buChar char="•"/>
            </a:pPr>
            <a:r>
              <a:rPr lang="en-US"/>
              <a:t>Properties:</a:t>
            </a:r>
            <a:endParaRPr lang="en-US"/>
          </a:p>
          <a:p>
            <a:pPr marL="685800" lvl="1" indent="-228600" algn="l" rtl="0">
              <a:lnSpc>
                <a:spcPct val="90000"/>
              </a:lnSpc>
              <a:spcBef>
                <a:spcPts val="500"/>
              </a:spcBef>
              <a:spcAft>
                <a:spcPts val="0"/>
              </a:spcAft>
              <a:buClr>
                <a:srgbClr val="3F3F3F"/>
              </a:buClr>
              <a:buSzPts val="2400"/>
              <a:buChar char="•"/>
            </a:pPr>
            <a:r>
              <a:rPr lang="en-US"/>
              <a:t>High stability: Resistant to wide pH and temperature ranges.</a:t>
            </a:r>
            <a:endParaRPr lang="en-US"/>
          </a:p>
          <a:p>
            <a:pPr marL="685800" lvl="1" indent="-228600" algn="l" rtl="0">
              <a:lnSpc>
                <a:spcPct val="90000"/>
              </a:lnSpc>
              <a:spcBef>
                <a:spcPts val="500"/>
              </a:spcBef>
              <a:spcAft>
                <a:spcPts val="0"/>
              </a:spcAft>
              <a:buClr>
                <a:srgbClr val="3F3F3F"/>
              </a:buClr>
              <a:buSzPts val="2400"/>
              <a:buChar char="•"/>
            </a:pPr>
            <a:r>
              <a:rPr lang="en-US"/>
              <a:t>Easy to isolate and purify: Facilitates their use in biosensor development.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pic>
        <p:nvPicPr>
          <p:cNvPr id="163" name="Google Shape;163;p23"/>
          <p:cNvPicPr preferRelativeResize="0"/>
          <p:nvPr/>
        </p:nvPicPr>
        <p:blipFill rotWithShape="1">
          <a:blip r:embed="rId1"/>
          <a:srcRect/>
          <a:stretch>
            <a:fillRect/>
          </a:stretch>
        </p:blipFill>
        <p:spPr>
          <a:xfrm>
            <a:off x="2638399" y="326109"/>
            <a:ext cx="6915201" cy="5172113"/>
          </a:xfrm>
          <a:prstGeom prst="rect">
            <a:avLst/>
          </a:prstGeom>
          <a:noFill/>
          <a:ln>
            <a:noFill/>
          </a:ln>
        </p:spPr>
      </p:pic>
      <p:sp>
        <p:nvSpPr>
          <p:cNvPr id="164" name="Google Shape;164;p23"/>
          <p:cNvSpPr txBox="1"/>
          <p:nvPr/>
        </p:nvSpPr>
        <p:spPr>
          <a:xfrm>
            <a:off x="1685677" y="5685182"/>
            <a:ext cx="9088340" cy="6520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Structure of OBPs of oriental fruit fly (Bactrocera dorsalis) and the binding mode of an OBP-isoamyl acetate (异戊酸乙酸酯)  complex. </a:t>
            </a:r>
            <a:endParaRPr sz="1800">
              <a:solidFill>
                <a:schemeClr val="dk1"/>
              </a:solidFill>
              <a:latin typeface="Calibri"/>
              <a:ea typeface="Calibri"/>
              <a:cs typeface="Calibri"/>
              <a:sym typeface="Calibri"/>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4"/>
          <p:cNvSpPr txBox="1"/>
          <p:nvPr/>
        </p:nvSpPr>
        <p:spPr>
          <a:xfrm>
            <a:off x="1685677" y="5685182"/>
            <a:ext cx="90883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Isoamyl acetate in the binding pocket of OBPs.</a:t>
            </a:r>
            <a:endParaRPr sz="1800">
              <a:solidFill>
                <a:schemeClr val="dk1"/>
              </a:solidFill>
              <a:latin typeface="Calibri"/>
              <a:ea typeface="Calibri"/>
              <a:cs typeface="Calibri"/>
              <a:sym typeface="Calibri"/>
            </a:endParaRPr>
          </a:p>
        </p:txBody>
      </p:sp>
      <p:pic>
        <p:nvPicPr>
          <p:cNvPr id="171" name="Google Shape;171;p24"/>
          <p:cNvPicPr preferRelativeResize="0"/>
          <p:nvPr/>
        </p:nvPicPr>
        <p:blipFill rotWithShape="1">
          <a:blip r:embed="rId1"/>
          <a:srcRect/>
          <a:stretch>
            <a:fillRect/>
          </a:stretch>
        </p:blipFill>
        <p:spPr>
          <a:xfrm>
            <a:off x="2157095" y="370193"/>
            <a:ext cx="7543855" cy="5314989"/>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OBPs v.s. ORs</a:t>
            </a:r>
            <a:endParaRPr lang="en-US"/>
          </a:p>
        </p:txBody>
      </p:sp>
      <p:graphicFrame>
        <p:nvGraphicFramePr>
          <p:cNvPr id="178" name="Google Shape;178;p25"/>
          <p:cNvGraphicFramePr/>
          <p:nvPr/>
        </p:nvGraphicFramePr>
        <p:xfrm>
          <a:off x="647700" y="1637261"/>
          <a:ext cx="10539775" cy="3907350"/>
        </p:xfrm>
        <a:graphic>
          <a:graphicData uri="http://schemas.openxmlformats.org/drawingml/2006/table">
            <a:tbl>
              <a:tblPr firstRow="1" bandRow="1">
                <a:noFill/>
                <a:tableStyleId>{F7C9F1EE-A3F2-49E7-89C1-B1A3B29A55A1}</a:tableStyleId>
              </a:tblPr>
              <a:tblGrid>
                <a:gridCol w="1984175"/>
                <a:gridCol w="3715000"/>
                <a:gridCol w="4840600"/>
              </a:tblGrid>
              <a:tr h="651225">
                <a:tc>
                  <a:txBody>
                    <a:bodyPr/>
                    <a:lstStyle/>
                    <a:p>
                      <a:pPr marL="0" marR="0" lvl="0" indent="0" algn="l" rtl="0">
                        <a:spcBef>
                          <a:spcPts val="0"/>
                        </a:spcBef>
                        <a:spcAft>
                          <a:spcPts val="0"/>
                        </a:spcAft>
                        <a:buNone/>
                      </a:pPr>
                      <a:r>
                        <a:rPr lang="en-US" sz="1800" u="none" strike="noStrike" cap="none"/>
                        <a:t>Features</a:t>
                      </a:r>
                      <a:endParaRPr sz="1800"/>
                    </a:p>
                  </a:txBody>
                  <a:tcPr marL="91450" marR="91450" marT="45725" marB="45725"/>
                </a:tc>
                <a:tc>
                  <a:txBody>
                    <a:bodyPr/>
                    <a:lstStyle/>
                    <a:p>
                      <a:pPr marL="0" marR="0" lvl="0" indent="0" algn="l" rtl="0">
                        <a:spcBef>
                          <a:spcPts val="0"/>
                        </a:spcBef>
                        <a:spcAft>
                          <a:spcPts val="0"/>
                        </a:spcAft>
                        <a:buNone/>
                      </a:pPr>
                      <a:r>
                        <a:rPr lang="en-US" sz="1800"/>
                        <a:t>OBPs</a:t>
                      </a:r>
                      <a:endParaRPr sz="1800"/>
                    </a:p>
                  </a:txBody>
                  <a:tcPr marL="91450" marR="91450" marT="45725" marB="45725"/>
                </a:tc>
                <a:tc>
                  <a:txBody>
                    <a:bodyPr/>
                    <a:lstStyle/>
                    <a:p>
                      <a:pPr marL="0" marR="0" lvl="0" indent="0" algn="l" rtl="0">
                        <a:spcBef>
                          <a:spcPts val="0"/>
                        </a:spcBef>
                        <a:spcAft>
                          <a:spcPts val="0"/>
                        </a:spcAft>
                        <a:buNone/>
                      </a:pPr>
                      <a:r>
                        <a:rPr lang="en-US" sz="1800"/>
                        <a:t>ORs</a:t>
                      </a:r>
                      <a:endParaRPr sz="1800"/>
                    </a:p>
                  </a:txBody>
                  <a:tcPr marL="91450" marR="91450" marT="45725" marB="45725"/>
                </a:tc>
              </a:tr>
              <a:tr h="651225">
                <a:tc>
                  <a:txBody>
                    <a:bodyPr/>
                    <a:lstStyle/>
                    <a:p>
                      <a:pPr marL="0" marR="0" lvl="0" indent="0" algn="l" rtl="0">
                        <a:spcBef>
                          <a:spcPts val="0"/>
                        </a:spcBef>
                        <a:spcAft>
                          <a:spcPts val="0"/>
                        </a:spcAft>
                        <a:buNone/>
                      </a:pPr>
                      <a:r>
                        <a:rPr lang="en-US" sz="1800"/>
                        <a:t>Robustness</a:t>
                      </a:r>
                      <a:endParaRPr sz="1800"/>
                    </a:p>
                  </a:txBody>
                  <a:tcPr marL="91450" marR="91450" marT="45725" marB="45725"/>
                </a:tc>
                <a:tc>
                  <a:txBody>
                    <a:bodyPr/>
                    <a:lstStyle/>
                    <a:p>
                      <a:pPr marL="0" marR="0" lvl="0" indent="0" algn="l" rtl="0">
                        <a:spcBef>
                          <a:spcPts val="0"/>
                        </a:spcBef>
                        <a:spcAft>
                          <a:spcPts val="0"/>
                        </a:spcAft>
                        <a:buNone/>
                      </a:pPr>
                      <a:r>
                        <a:rPr lang="en-US" sz="1800"/>
                        <a:t>Higher, Easier to Expressed &amp; Purified</a:t>
                      </a:r>
                      <a:endParaRPr sz="1800"/>
                    </a:p>
                  </a:txBody>
                  <a:tcPr marL="91450" marR="91450" marT="45725" marB="45725"/>
                </a:tc>
                <a:tc>
                  <a:txBody>
                    <a:bodyPr/>
                    <a:lstStyle/>
                    <a:p>
                      <a:pPr marL="0" marR="0" lvl="0" indent="0" algn="l" rtl="0">
                        <a:spcBef>
                          <a:spcPts val="0"/>
                        </a:spcBef>
                        <a:spcAft>
                          <a:spcPts val="0"/>
                        </a:spcAft>
                        <a:buNone/>
                      </a:pPr>
                      <a:r>
                        <a:rPr lang="en-US" sz="1800"/>
                        <a:t>Relatively Lower, Harder to Expressed &amp; Purified</a:t>
                      </a:r>
                      <a:endParaRPr sz="1800"/>
                    </a:p>
                  </a:txBody>
                  <a:tcPr marL="91450" marR="91450" marT="45725" marB="45725"/>
                </a:tc>
              </a:tr>
              <a:tr h="651225">
                <a:tc>
                  <a:txBody>
                    <a:bodyPr/>
                    <a:lstStyle/>
                    <a:p>
                      <a:pPr marL="0" marR="0" lvl="0" indent="0" algn="l" rtl="0">
                        <a:spcBef>
                          <a:spcPts val="0"/>
                        </a:spcBef>
                        <a:spcAft>
                          <a:spcPts val="0"/>
                        </a:spcAft>
                        <a:buNone/>
                      </a:pPr>
                      <a:r>
                        <a:rPr lang="en-US" sz="1800"/>
                        <a:t>Seletivity</a:t>
                      </a:r>
                      <a:endParaRPr sz="180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c>
                  <a:txBody>
                    <a:bodyPr/>
                    <a:lstStyle/>
                    <a:p>
                      <a:pPr marL="0" marR="0" lvl="0" indent="0" algn="l" rtl="0">
                        <a:spcBef>
                          <a:spcPts val="0"/>
                        </a:spcBef>
                        <a:spcAft>
                          <a:spcPts val="0"/>
                        </a:spcAft>
                        <a:buNone/>
                      </a:pPr>
                      <a:r>
                        <a:rPr lang="en-US" sz="1800"/>
                        <a:t>Higer</a:t>
                      </a:r>
                      <a:endParaRPr sz="1800"/>
                    </a:p>
                  </a:txBody>
                  <a:tcPr marL="91450" marR="91450" marT="45725" marB="45725"/>
                </a:tc>
              </a:tr>
              <a:tr h="651225">
                <a:tc>
                  <a:txBody>
                    <a:bodyPr/>
                    <a:lstStyle/>
                    <a:p>
                      <a:pPr marL="0" marR="0" lvl="0" indent="0" algn="l" rtl="0">
                        <a:spcBef>
                          <a:spcPts val="0"/>
                        </a:spcBef>
                        <a:spcAft>
                          <a:spcPts val="0"/>
                        </a:spcAft>
                        <a:buNone/>
                      </a:pPr>
                      <a:r>
                        <a:rPr lang="en-US" sz="1800"/>
                        <a:t>Sensitivity</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c>
                  <a:txBody>
                    <a:bodyPr/>
                    <a:lstStyle/>
                    <a:p>
                      <a:pPr marL="0" marR="0" lvl="0" indent="0" algn="l" rtl="0">
                        <a:spcBef>
                          <a:spcPts val="0"/>
                        </a:spcBef>
                        <a:spcAft>
                          <a:spcPts val="0"/>
                        </a:spcAft>
                        <a:buNone/>
                      </a:pPr>
                      <a:r>
                        <a:rPr lang="en-US" sz="1800"/>
                        <a:t>High</a:t>
                      </a:r>
                      <a:endParaRPr sz="1800"/>
                    </a:p>
                  </a:txBody>
                  <a:tcPr marL="91450" marR="91450" marT="45725" marB="45725"/>
                </a:tc>
              </a:tr>
              <a:tr h="651225">
                <a:tc>
                  <a:txBody>
                    <a:bodyPr/>
                    <a:lstStyle/>
                    <a:p>
                      <a:pPr marL="0" marR="0" lvl="0" indent="0" algn="l" rtl="0">
                        <a:spcBef>
                          <a:spcPts val="0"/>
                        </a:spcBef>
                        <a:spcAft>
                          <a:spcPts val="0"/>
                        </a:spcAft>
                        <a:buNone/>
                      </a:pPr>
                      <a:r>
                        <a:rPr lang="en-US" sz="1800"/>
                        <a:t>Cost</a:t>
                      </a:r>
                      <a:endParaRPr sz="180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c>
                  <a:txBody>
                    <a:bodyPr/>
                    <a:lstStyle/>
                    <a:p>
                      <a:pPr marL="0" marR="0" lvl="0" indent="0" algn="l" rtl="0">
                        <a:spcBef>
                          <a:spcPts val="0"/>
                        </a:spcBef>
                        <a:spcAft>
                          <a:spcPts val="0"/>
                        </a:spcAft>
                        <a:buNone/>
                      </a:pPr>
                      <a:r>
                        <a:rPr lang="en-US" sz="1800"/>
                        <a:t>Higer</a:t>
                      </a:r>
                      <a:endParaRPr sz="1800"/>
                    </a:p>
                  </a:txBody>
                  <a:tcPr marL="91450" marR="91450" marT="45725" marB="45725"/>
                </a:tc>
              </a:tr>
              <a:tr h="651225">
                <a:tc>
                  <a:txBody>
                    <a:bodyPr/>
                    <a:lstStyle/>
                    <a:p>
                      <a:pPr marL="0" marR="0" lvl="0" indent="0" algn="l" rtl="0">
                        <a:spcBef>
                          <a:spcPts val="0"/>
                        </a:spcBef>
                        <a:spcAft>
                          <a:spcPts val="0"/>
                        </a:spcAft>
                        <a:buNone/>
                      </a:pPr>
                      <a:r>
                        <a:rPr lang="en-US" sz="1800"/>
                        <a:t>Application</a:t>
                      </a:r>
                      <a:endParaRPr sz="1800"/>
                    </a:p>
                  </a:txBody>
                  <a:tcPr marL="91450" marR="91450" marT="45725" marB="45725"/>
                </a:tc>
                <a:tc>
                  <a:txBody>
                    <a:bodyPr/>
                    <a:lstStyle/>
                    <a:p>
                      <a:pPr marL="0" marR="0" lvl="0" indent="0" algn="l" rtl="0">
                        <a:spcBef>
                          <a:spcPts val="0"/>
                        </a:spcBef>
                        <a:spcAft>
                          <a:spcPts val="0"/>
                        </a:spcAft>
                        <a:buNone/>
                      </a:pPr>
                      <a:r>
                        <a:rPr lang="en-US" sz="1800"/>
                        <a:t>Odor detection, food safety, and environmental monitoring.</a:t>
                      </a:r>
                      <a:endParaRPr sz="1800"/>
                    </a:p>
                  </a:txBody>
                  <a:tcPr marL="91450" marR="91450" marT="45725" marB="45725"/>
                </a:tc>
                <a:tc>
                  <a:txBody>
                    <a:bodyPr/>
                    <a:lstStyle/>
                    <a:p>
                      <a:pPr marL="0" marR="0" lvl="0" indent="0" algn="l" rtl="0">
                        <a:spcBef>
                          <a:spcPts val="0"/>
                        </a:spcBef>
                        <a:spcAft>
                          <a:spcPts val="0"/>
                        </a:spcAft>
                        <a:buNone/>
                      </a:pPr>
                      <a:r>
                        <a:rPr lang="en-US" sz="1800"/>
                        <a:t>High-sensitivity and high-selectivity odor detection</a:t>
                      </a:r>
                      <a:endParaRPr sz="1800"/>
                    </a:p>
                  </a:txBody>
                  <a:tcPr marL="91450" marR="91450" marT="45725" marB="45725"/>
                </a:tc>
              </a:tr>
            </a:tbl>
          </a:graphicData>
        </a:graphic>
      </p:graphicFrame>
      <p:sp>
        <p:nvSpPr>
          <p:cNvPr id="179" name="Google Shape;179;p25"/>
          <p:cNvSpPr txBox="1"/>
          <p:nvPr/>
        </p:nvSpPr>
        <p:spPr>
          <a:xfrm>
            <a:off x="623515" y="5676225"/>
            <a:ext cx="1053978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*Olfactory receptors (ORs) are a special class of proteins to convert odor molecules in the air into nerve signals, transmitting them to the brain, and ultimately forming our sense of smell, while OBPs are the proteins to submit odor molecules to ORs.</a:t>
            </a:r>
            <a:endParaRPr sz="1800">
              <a:solidFill>
                <a:schemeClr val="dk1"/>
              </a:solidFill>
              <a:latin typeface="Calibri"/>
              <a:ea typeface="Calibri"/>
              <a:cs typeface="Calibri"/>
              <a:sym typeface="Calibri"/>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647700" y="46946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OBPs </a:t>
            </a:r>
            <a:r>
              <a:rPr lang="en-US" dirty="0" err="1"/>
              <a:t>v.s</a:t>
            </a:r>
            <a:r>
              <a:rPr lang="en-US" dirty="0"/>
              <a:t>. Chemical Approach</a:t>
            </a:r>
            <a:endParaRPr dirty="0"/>
          </a:p>
        </p:txBody>
      </p:sp>
      <p:graphicFrame>
        <p:nvGraphicFramePr>
          <p:cNvPr id="186" name="Google Shape;186;p26"/>
          <p:cNvGraphicFramePr/>
          <p:nvPr/>
        </p:nvGraphicFramePr>
        <p:xfrm>
          <a:off x="647700" y="1859143"/>
          <a:ext cx="10539775" cy="3907350"/>
        </p:xfrm>
        <a:graphic>
          <a:graphicData uri="http://schemas.openxmlformats.org/drawingml/2006/table">
            <a:tbl>
              <a:tblPr firstRow="1" bandRow="1">
                <a:noFill/>
                <a:tableStyleId>{F7C9F1EE-A3F2-49E7-89C1-B1A3B29A55A1}</a:tableStyleId>
              </a:tblPr>
              <a:tblGrid>
                <a:gridCol w="1984175"/>
                <a:gridCol w="3715000"/>
                <a:gridCol w="4840600"/>
              </a:tblGrid>
              <a:tr h="651225">
                <a:tc>
                  <a:txBody>
                    <a:bodyPr/>
                    <a:lstStyle/>
                    <a:p>
                      <a:pPr marL="0" marR="0" lvl="0" indent="0" algn="l" rtl="0">
                        <a:spcBef>
                          <a:spcPts val="0"/>
                        </a:spcBef>
                        <a:spcAft>
                          <a:spcPts val="0"/>
                        </a:spcAft>
                        <a:buNone/>
                      </a:pPr>
                      <a:r>
                        <a:rPr lang="en-US" sz="1800" dirty="0"/>
                        <a:t>Features</a:t>
                      </a:r>
                      <a:endParaRPr sz="1800" dirty="0"/>
                    </a:p>
                  </a:txBody>
                  <a:tcPr marL="91450" marR="91450" marT="45725" marB="45725"/>
                </a:tc>
                <a:tc>
                  <a:txBody>
                    <a:bodyPr/>
                    <a:lstStyle/>
                    <a:p>
                      <a:pPr marL="0" marR="0" lvl="0" indent="0" algn="l" rtl="0">
                        <a:spcBef>
                          <a:spcPts val="0"/>
                        </a:spcBef>
                        <a:spcAft>
                          <a:spcPts val="0"/>
                        </a:spcAft>
                        <a:buNone/>
                      </a:pPr>
                      <a:r>
                        <a:rPr lang="en-US" sz="1800"/>
                        <a:t>OBPs</a:t>
                      </a:r>
                      <a:endParaRPr sz="1800"/>
                    </a:p>
                  </a:txBody>
                  <a:tcPr marL="91450" marR="91450" marT="45725" marB="45725"/>
                </a:tc>
                <a:tc>
                  <a:txBody>
                    <a:bodyPr/>
                    <a:lstStyle/>
                    <a:p>
                      <a:pPr marL="0" marR="0" lvl="0" indent="0" algn="l" rtl="0">
                        <a:spcBef>
                          <a:spcPts val="0"/>
                        </a:spcBef>
                        <a:spcAft>
                          <a:spcPts val="0"/>
                        </a:spcAft>
                        <a:buNone/>
                      </a:pPr>
                      <a:r>
                        <a:rPr lang="en-US" sz="1800"/>
                        <a:t>Chemical (such as gas sensors, surface acoustic wave sensors)</a:t>
                      </a:r>
                      <a:endParaRPr sz="1800"/>
                    </a:p>
                  </a:txBody>
                  <a:tcPr marL="91450" marR="91450" marT="45725" marB="45725"/>
                </a:tc>
              </a:tr>
              <a:tr h="651225">
                <a:tc>
                  <a:txBody>
                    <a:bodyPr/>
                    <a:lstStyle/>
                    <a:p>
                      <a:pPr marL="0" marR="0" lvl="0" indent="0" algn="l" rtl="0">
                        <a:spcBef>
                          <a:spcPts val="0"/>
                        </a:spcBef>
                        <a:spcAft>
                          <a:spcPts val="0"/>
                        </a:spcAft>
                        <a:buNone/>
                      </a:pPr>
                      <a:r>
                        <a:rPr lang="en-US" sz="1800"/>
                        <a:t>Selectivity</a:t>
                      </a:r>
                      <a:endParaRPr sz="1800"/>
                    </a:p>
                  </a:txBody>
                  <a:tcPr marL="91450" marR="91450" marT="45725" marB="45725"/>
                </a:tc>
                <a:tc>
                  <a:txBody>
                    <a:bodyPr/>
                    <a:lstStyle/>
                    <a:p>
                      <a:pPr marL="0" marR="0" lvl="0" indent="0" algn="l" rtl="0">
                        <a:spcBef>
                          <a:spcPts val="0"/>
                        </a:spcBef>
                        <a:spcAft>
                          <a:spcPts val="0"/>
                        </a:spcAft>
                        <a:buNone/>
                      </a:pPr>
                      <a:r>
                        <a:rPr lang="en-US" sz="1800"/>
                        <a:t>Higher</a:t>
                      </a:r>
                      <a:endParaRPr sz="180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r>
              <a:tr h="651225">
                <a:tc>
                  <a:txBody>
                    <a:bodyPr/>
                    <a:lstStyle/>
                    <a:p>
                      <a:pPr marL="0" marR="0" lvl="0" indent="0" algn="l" rtl="0">
                        <a:spcBef>
                          <a:spcPts val="0"/>
                        </a:spcBef>
                        <a:spcAft>
                          <a:spcPts val="0"/>
                        </a:spcAft>
                        <a:buNone/>
                      </a:pPr>
                      <a:r>
                        <a:rPr lang="en-US" sz="1800"/>
                        <a:t>Sensitivity</a:t>
                      </a:r>
                      <a:endParaRPr lang="en-US" sz="1800"/>
                    </a:p>
                  </a:txBody>
                  <a:tcPr marL="91450" marR="91450" marT="45725" marB="45725"/>
                </a:tc>
                <a:tc>
                  <a:txBody>
                    <a:bodyPr/>
                    <a:lstStyle/>
                    <a:p>
                      <a:pPr marL="0" marR="0" lvl="0" indent="0" algn="l" rtl="0">
                        <a:spcBef>
                          <a:spcPts val="0"/>
                        </a:spcBef>
                        <a:spcAft>
                          <a:spcPts val="0"/>
                        </a:spcAft>
                        <a:buNone/>
                      </a:pPr>
                      <a:r>
                        <a:rPr lang="en-US" sz="1800" dirty="0"/>
                        <a:t>Higher</a:t>
                      </a:r>
                      <a:endParaRPr sz="1800" dirty="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r>
              <a:tr h="651225">
                <a:tc>
                  <a:txBody>
                    <a:bodyPr/>
                    <a:lstStyle/>
                    <a:p>
                      <a:pPr marL="0" marR="0" lvl="0" indent="0" algn="l" rtl="0">
                        <a:spcBef>
                          <a:spcPts val="0"/>
                        </a:spcBef>
                        <a:spcAft>
                          <a:spcPts val="0"/>
                        </a:spcAft>
                        <a:buNone/>
                      </a:pPr>
                      <a:r>
                        <a:rPr lang="en-US" sz="1800"/>
                        <a:t>Operation Competitivity</a:t>
                      </a:r>
                      <a:endParaRPr sz="180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c>
                  <a:txBody>
                    <a:bodyPr/>
                    <a:lstStyle/>
                    <a:p>
                      <a:pPr marL="0" marR="0" lvl="0" indent="0" algn="l" rtl="0">
                        <a:spcBef>
                          <a:spcPts val="0"/>
                        </a:spcBef>
                        <a:spcAft>
                          <a:spcPts val="0"/>
                        </a:spcAft>
                        <a:buNone/>
                      </a:pPr>
                      <a:r>
                        <a:rPr lang="en-US" sz="1800"/>
                        <a:t>Higher</a:t>
                      </a:r>
                      <a:endParaRPr sz="1800"/>
                    </a:p>
                  </a:txBody>
                  <a:tcPr marL="91450" marR="91450" marT="45725" marB="45725"/>
                </a:tc>
              </a:tr>
              <a:tr h="651225">
                <a:tc>
                  <a:txBody>
                    <a:bodyPr/>
                    <a:lstStyle/>
                    <a:p>
                      <a:pPr marL="0" marR="0" lvl="0" indent="0" algn="l" rtl="0">
                        <a:spcBef>
                          <a:spcPts val="0"/>
                        </a:spcBef>
                        <a:spcAft>
                          <a:spcPts val="0"/>
                        </a:spcAft>
                        <a:buNone/>
                      </a:pPr>
                      <a:r>
                        <a:rPr lang="en-US" sz="1800"/>
                        <a:t>Cost</a:t>
                      </a:r>
                      <a:endParaRPr sz="1800"/>
                    </a:p>
                  </a:txBody>
                  <a:tcPr marL="91450" marR="91450" marT="45725" marB="45725"/>
                </a:tc>
                <a:tc>
                  <a:txBody>
                    <a:bodyPr/>
                    <a:lstStyle/>
                    <a:p>
                      <a:pPr marL="0" marR="0" lvl="0" indent="0" algn="l" rtl="0">
                        <a:spcBef>
                          <a:spcPts val="0"/>
                        </a:spcBef>
                        <a:spcAft>
                          <a:spcPts val="0"/>
                        </a:spcAft>
                        <a:buNone/>
                      </a:pPr>
                      <a:r>
                        <a:rPr lang="en-US" sz="1800"/>
                        <a:t>Medium</a:t>
                      </a:r>
                      <a:endParaRPr sz="1800"/>
                    </a:p>
                  </a:txBody>
                  <a:tcPr marL="91450" marR="91450" marT="45725" marB="45725"/>
                </a:tc>
                <a:tc>
                  <a:txBody>
                    <a:bodyPr/>
                    <a:lstStyle/>
                    <a:p>
                      <a:pPr marL="0" marR="0" lvl="0" indent="0" algn="l" rtl="0">
                        <a:spcBef>
                          <a:spcPts val="0"/>
                        </a:spcBef>
                        <a:spcAft>
                          <a:spcPts val="0"/>
                        </a:spcAft>
                        <a:buNone/>
                      </a:pPr>
                      <a:r>
                        <a:rPr lang="en-US" sz="1800"/>
                        <a:t>Lower</a:t>
                      </a:r>
                      <a:endParaRPr sz="1800"/>
                    </a:p>
                  </a:txBody>
                  <a:tcPr marL="91450" marR="91450" marT="45725" marB="45725"/>
                </a:tc>
              </a:tr>
              <a:tr h="651225">
                <a:tc>
                  <a:txBody>
                    <a:bodyPr/>
                    <a:lstStyle/>
                    <a:p>
                      <a:pPr marL="0" marR="0" lvl="0" indent="0" algn="l" rtl="0">
                        <a:spcBef>
                          <a:spcPts val="0"/>
                        </a:spcBef>
                        <a:spcAft>
                          <a:spcPts val="0"/>
                        </a:spcAft>
                        <a:buNone/>
                      </a:pPr>
                      <a:r>
                        <a:rPr lang="en-US" sz="1800"/>
                        <a:t>On VOCs</a:t>
                      </a:r>
                      <a:endParaRPr sz="1800"/>
                    </a:p>
                  </a:txBody>
                  <a:tcPr marL="91450" marR="91450" marT="45725" marB="45725"/>
                </a:tc>
                <a:tc>
                  <a:txBody>
                    <a:bodyPr/>
                    <a:lstStyle/>
                    <a:p>
                      <a:pPr marL="0" marR="0" lvl="0" indent="0" algn="l" rtl="0">
                        <a:spcBef>
                          <a:spcPts val="0"/>
                        </a:spcBef>
                        <a:spcAft>
                          <a:spcPts val="0"/>
                        </a:spcAft>
                        <a:buNone/>
                      </a:pPr>
                      <a:r>
                        <a:rPr lang="en-US" sz="1800"/>
                        <a:t>Better</a:t>
                      </a:r>
                      <a:endParaRPr sz="1800"/>
                    </a:p>
                  </a:txBody>
                  <a:tcPr marL="91450" marR="91450" marT="45725" marB="45725"/>
                </a:tc>
                <a:tc>
                  <a:txBody>
                    <a:bodyPr/>
                    <a:lstStyle/>
                    <a:p>
                      <a:pPr marL="0" marR="0" lvl="0" indent="0" algn="l" rtl="0">
                        <a:spcBef>
                          <a:spcPts val="0"/>
                        </a:spcBef>
                        <a:spcAft>
                          <a:spcPts val="0"/>
                        </a:spcAft>
                        <a:buNone/>
                      </a:pPr>
                      <a:r>
                        <a:rPr lang="en-US" sz="1800" dirty="0"/>
                        <a:t>Worse</a:t>
                      </a:r>
                      <a:endParaRPr sz="1800" dirty="0"/>
                    </a:p>
                  </a:txBody>
                  <a:tcPr marL="91450" marR="91450" marT="45725" marB="457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231595" y="248171"/>
            <a:ext cx="1161809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dirty="0"/>
              <a:t>Aim: To design OBPs capable of detecting VOCs related to BC</a:t>
            </a:r>
            <a:endParaRPr dirty="0"/>
          </a:p>
        </p:txBody>
      </p:sp>
      <p:sp>
        <p:nvSpPr>
          <p:cNvPr id="193" name="Google Shape;193;p27"/>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F3F3F"/>
              </a:buClr>
              <a:buSzPts val="2800"/>
              <a:buChar char="•"/>
            </a:pPr>
            <a:r>
              <a:rPr lang="en-US"/>
              <a:t>Oxidative stress in breast cancer cells can induce </a:t>
            </a:r>
            <a:r>
              <a:rPr lang="en-US">
                <a:solidFill>
                  <a:schemeClr val="dk1"/>
                </a:solidFill>
              </a:rPr>
              <a:t>lipid peroxidation, producing a large amount of aldehydes such as hexanal , heptanal, octanal, and nonanal which are unique metabolic products of breast cancer cells and can be detected by breath analysis, promising to be new biomarkers for breast cancer diagnosis.</a:t>
            </a:r>
            <a:endParaRPr lang="en-US">
              <a:solidFill>
                <a:schemeClr val="dk1"/>
              </a:solidFill>
            </a:endParaRPr>
          </a:p>
          <a:p>
            <a:pPr marL="228600" lvl="0" indent="-228600" algn="l" rtl="0">
              <a:lnSpc>
                <a:spcPct val="90000"/>
              </a:lnSpc>
              <a:spcBef>
                <a:spcPts val="1000"/>
              </a:spcBef>
              <a:spcAft>
                <a:spcPts val="0"/>
              </a:spcAft>
              <a:buClr>
                <a:srgbClr val="3F3F3F"/>
              </a:buClr>
              <a:buSzPts val="2800"/>
              <a:buChar char="•"/>
            </a:pPr>
            <a:r>
              <a:rPr lang="en-US"/>
              <a:t>Our target: Design 3 new kinds of OBPs which could respectively dock with hexanal, octanal, and nonanal. And the docking performance (robustness, affinity, selectivity) should in principle exceeds natural OBP categories.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410966" y="258445"/>
            <a:ext cx="1075233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*How Can OBP Be mounted on Odorant Biosensors</a:t>
            </a:r>
            <a:endParaRPr sz="4000"/>
          </a:p>
        </p:txBody>
      </p:sp>
      <p:pic>
        <p:nvPicPr>
          <p:cNvPr id="200" name="Google Shape;200;p28"/>
          <p:cNvPicPr preferRelativeResize="0">
            <a:picLocks noGrp="1"/>
          </p:cNvPicPr>
          <p:nvPr>
            <p:ph type="body" idx="1"/>
          </p:nvPr>
        </p:nvPicPr>
        <p:blipFill rotWithShape="1">
          <a:blip r:embed="rId1"/>
          <a:srcRect/>
          <a:stretch>
            <a:fillRect/>
          </a:stretch>
        </p:blipFill>
        <p:spPr>
          <a:xfrm>
            <a:off x="1842580" y="1670174"/>
            <a:ext cx="8125839" cy="3517651"/>
          </a:xfrm>
          <a:prstGeom prst="rect">
            <a:avLst/>
          </a:prstGeom>
          <a:noFill/>
          <a:ln>
            <a:noFill/>
          </a:ln>
        </p:spPr>
      </p:pic>
      <p:sp>
        <p:nvSpPr>
          <p:cNvPr id="201" name="Google Shape;201;p28"/>
          <p:cNvSpPr txBox="1"/>
          <p:nvPr/>
        </p:nvSpPr>
        <p:spPr>
          <a:xfrm>
            <a:off x="3428337" y="1399342"/>
            <a:ext cx="53353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OBP-based biosensors with electrochemical techniques</a:t>
            </a:r>
            <a:endParaRPr sz="1800">
              <a:solidFill>
                <a:schemeClr val="dk1"/>
              </a:solidFill>
              <a:latin typeface="Calibri"/>
              <a:ea typeface="Calibri"/>
              <a:cs typeface="Calibri"/>
              <a:sym typeface="Calibri"/>
            </a:endParaRPr>
          </a:p>
        </p:txBody>
      </p:sp>
      <p:sp>
        <p:nvSpPr>
          <p:cNvPr id="202" name="Google Shape;202;p28"/>
          <p:cNvSpPr txBox="1"/>
          <p:nvPr/>
        </p:nvSpPr>
        <p:spPr>
          <a:xfrm>
            <a:off x="2520563" y="5187825"/>
            <a:ext cx="72754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With increasing concentration of isoamyl acetate, charge transfer resistance (Rct) gradually decreased. This indicated a recovery in the efficiency of the mass transfer phenomenon related to the dielectric and conductive properties of the sensing membrane on the electrodes.</a:t>
            </a:r>
            <a:endParaRPr sz="1800">
              <a:solidFill>
                <a:schemeClr val="dk1"/>
              </a:solidFill>
              <a:latin typeface="Calibri"/>
              <a:ea typeface="Calibri"/>
              <a:cs typeface="Calibri"/>
              <a:sym typeface="Calibri"/>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p29"/>
          <p:cNvSpPr txBox="1"/>
          <p:nvPr/>
        </p:nvSpPr>
        <p:spPr>
          <a:xfrm>
            <a:off x="6545248" y="1470515"/>
            <a:ext cx="53353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OBP-based biosensors with optical technology</a:t>
            </a:r>
            <a:endParaRPr sz="1800">
              <a:solidFill>
                <a:schemeClr val="dk1"/>
              </a:solidFill>
              <a:latin typeface="Calibri"/>
              <a:ea typeface="Calibri"/>
              <a:cs typeface="Calibri"/>
              <a:sym typeface="Calibri"/>
            </a:endParaRPr>
          </a:p>
        </p:txBody>
      </p:sp>
      <p:sp>
        <p:nvSpPr>
          <p:cNvPr id="209" name="Google Shape;209;p29"/>
          <p:cNvSpPr txBox="1"/>
          <p:nvPr/>
        </p:nvSpPr>
        <p:spPr>
          <a:xfrm>
            <a:off x="6343372" y="2990473"/>
            <a:ext cx="508622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90204"/>
              <a:buChar char="•"/>
            </a:pPr>
            <a:r>
              <a:rPr lang="en-US" sz="1800">
                <a:solidFill>
                  <a:schemeClr val="dk1"/>
                </a:solidFill>
                <a:latin typeface="Calibri"/>
                <a:ea typeface="Calibri"/>
                <a:cs typeface="Calibri"/>
                <a:sym typeface="Calibri"/>
              </a:rPr>
              <a:t>This is a label-free method.</a:t>
            </a:r>
            <a:endParaRPr lang="en-US"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a:solidFill>
                  <a:schemeClr val="dk1"/>
                </a:solidFill>
                <a:latin typeface="Calibri"/>
                <a:ea typeface="Calibri"/>
                <a:cs typeface="Calibri"/>
                <a:sym typeface="Calibri"/>
              </a:rPr>
              <a:t>When visible light stimulates nanoscale structures, the effects of surface plasmon resonance (表面等离子体共振) turned into nonpropagating or propagating within the limited volume on the device surface, which is named localized surface plasmon resonance(局部等离子体共振).</a:t>
            </a:r>
            <a:endParaRPr lang="en-US"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panose="020B0604020202090204"/>
              <a:buNone/>
            </a:pPr>
            <a:endParaRPr sz="1800">
              <a:solidFill>
                <a:schemeClr val="dk1"/>
              </a:solidFill>
              <a:latin typeface="Calibri"/>
              <a:ea typeface="Calibri"/>
              <a:cs typeface="Calibri"/>
              <a:sym typeface="Calibri"/>
            </a:endParaRPr>
          </a:p>
        </p:txBody>
      </p:sp>
      <p:pic>
        <p:nvPicPr>
          <p:cNvPr id="210" name="Google Shape;210;p29"/>
          <p:cNvPicPr preferRelativeResize="0"/>
          <p:nvPr/>
        </p:nvPicPr>
        <p:blipFill rotWithShape="1">
          <a:blip r:embed="rId1"/>
          <a:srcRect/>
          <a:stretch>
            <a:fillRect/>
          </a:stretch>
        </p:blipFill>
        <p:spPr>
          <a:xfrm>
            <a:off x="705052" y="1129084"/>
            <a:ext cx="5638320" cy="5401416"/>
          </a:xfrm>
          <a:prstGeom prst="rect">
            <a:avLst/>
          </a:prstGeom>
          <a:noFill/>
          <a:ln>
            <a:noFill/>
          </a:ln>
        </p:spPr>
      </p:pic>
      <p:sp>
        <p:nvSpPr>
          <p:cNvPr id="211" name="Google Shape;211;p29"/>
          <p:cNvSpPr txBox="1">
            <a:spLocks noGrp="1"/>
          </p:cNvSpPr>
          <p:nvPr>
            <p:ph type="title"/>
          </p:nvPr>
        </p:nvSpPr>
        <p:spPr>
          <a:xfrm>
            <a:off x="410966" y="258445"/>
            <a:ext cx="1075233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*How Can OBP Be mounted on Odorant Biosensors</a:t>
            </a:r>
            <a:endParaRPr sz="400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0"/>
          <p:cNvSpPr txBox="1"/>
          <p:nvPr/>
        </p:nvSpPr>
        <p:spPr>
          <a:xfrm>
            <a:off x="6545248" y="1470515"/>
            <a:ext cx="53353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OBP-based biosensors with field-effect transistors</a:t>
            </a:r>
            <a:endParaRPr sz="1800">
              <a:solidFill>
                <a:schemeClr val="dk1"/>
              </a:solidFill>
              <a:latin typeface="Calibri"/>
              <a:ea typeface="Calibri"/>
              <a:cs typeface="Calibri"/>
              <a:sym typeface="Calibri"/>
            </a:endParaRPr>
          </a:p>
        </p:txBody>
      </p:sp>
      <p:sp>
        <p:nvSpPr>
          <p:cNvPr id="218" name="Google Shape;218;p30"/>
          <p:cNvSpPr txBox="1"/>
          <p:nvPr/>
        </p:nvSpPr>
        <p:spPr>
          <a:xfrm>
            <a:off x="6462642" y="2057414"/>
            <a:ext cx="5086224" cy="424731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90204"/>
              <a:buChar char="•"/>
            </a:pPr>
            <a:r>
              <a:rPr lang="en-US" sz="1800">
                <a:solidFill>
                  <a:schemeClr val="dk1"/>
                </a:solidFill>
                <a:latin typeface="Calibri"/>
                <a:ea typeface="Calibri"/>
                <a:cs typeface="Calibri"/>
                <a:sym typeface="Calibri"/>
              </a:rPr>
              <a:t>The charges induced by interactions between olfactory proteins and target analytes can influence the grid voltage and subsequently cause changes in the source–drain current measured in the test. </a:t>
            </a:r>
            <a:endParaRPr lang="en-US"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a:solidFill>
                  <a:schemeClr val="dk1"/>
                </a:solidFill>
                <a:latin typeface="Calibri"/>
                <a:ea typeface="Calibri"/>
                <a:cs typeface="Calibri"/>
                <a:sym typeface="Calibri"/>
              </a:rPr>
              <a:t>It has high sensitivity.</a:t>
            </a:r>
            <a:endParaRPr lang="en-US"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a:solidFill>
                  <a:schemeClr val="dk1"/>
                </a:solidFill>
                <a:latin typeface="Calibri"/>
                <a:ea typeface="Calibri"/>
                <a:cs typeface="Calibri"/>
                <a:sym typeface="Calibri"/>
              </a:rPr>
              <a:t>Taking 1-pyrenebutanoic acid succinimidyl ester as the linker, the odorant binding protein (OBP14) from the honeybee, Apis mellifera, was modified on the reduced graphene oxide covered base substrate. Obvious variations in source–drain current response were observed when detecting a proved ligand, homovanillic acid, of different concentrations</a:t>
            </a:r>
            <a:endParaRPr lang="en-US"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panose="020B0604020202090204"/>
              <a:buNone/>
            </a:pPr>
            <a:endParaRPr sz="1800">
              <a:solidFill>
                <a:schemeClr val="dk1"/>
              </a:solidFill>
              <a:latin typeface="Calibri"/>
              <a:ea typeface="Calibri"/>
              <a:cs typeface="Calibri"/>
              <a:sym typeface="Calibri"/>
            </a:endParaRPr>
          </a:p>
        </p:txBody>
      </p:sp>
      <p:pic>
        <p:nvPicPr>
          <p:cNvPr id="219" name="Google Shape;219;p30"/>
          <p:cNvPicPr preferRelativeResize="0"/>
          <p:nvPr/>
        </p:nvPicPr>
        <p:blipFill rotWithShape="1">
          <a:blip r:embed="rId1"/>
          <a:srcRect/>
          <a:stretch>
            <a:fillRect/>
          </a:stretch>
        </p:blipFill>
        <p:spPr>
          <a:xfrm>
            <a:off x="1403061" y="1094105"/>
            <a:ext cx="3327965" cy="5584963"/>
          </a:xfrm>
          <a:prstGeom prst="rect">
            <a:avLst/>
          </a:prstGeom>
          <a:noFill/>
          <a:ln>
            <a:noFill/>
          </a:ln>
        </p:spPr>
      </p:pic>
      <p:sp>
        <p:nvSpPr>
          <p:cNvPr id="220" name="Google Shape;220;p30"/>
          <p:cNvSpPr txBox="1">
            <a:spLocks noGrp="1"/>
          </p:cNvSpPr>
          <p:nvPr>
            <p:ph type="title"/>
          </p:nvPr>
        </p:nvSpPr>
        <p:spPr>
          <a:xfrm>
            <a:off x="410966" y="258445"/>
            <a:ext cx="1075233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*How Can OBP Be mounted on Odorant Biosensors</a:t>
            </a:r>
            <a:endParaRPr sz="400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pic>
        <p:nvPicPr>
          <p:cNvPr id="226" name="Google Shape;226;p31"/>
          <p:cNvPicPr preferRelativeResize="0"/>
          <p:nvPr/>
        </p:nvPicPr>
        <p:blipFill rotWithShape="1">
          <a:blip r:embed="rId1"/>
          <a:srcRect/>
          <a:stretch>
            <a:fillRect/>
          </a:stretch>
        </p:blipFill>
        <p:spPr>
          <a:xfrm>
            <a:off x="1383471" y="1343843"/>
            <a:ext cx="9044058" cy="5255712"/>
          </a:xfrm>
          <a:prstGeom prst="rect">
            <a:avLst/>
          </a:prstGeom>
          <a:noFill/>
          <a:ln>
            <a:noFill/>
          </a:ln>
        </p:spPr>
      </p:pic>
      <p:sp>
        <p:nvSpPr>
          <p:cNvPr id="227" name="Google Shape;227;p31"/>
          <p:cNvSpPr txBox="1">
            <a:spLocks noGrp="1"/>
          </p:cNvSpPr>
          <p:nvPr>
            <p:ph type="title"/>
          </p:nvPr>
        </p:nvSpPr>
        <p:spPr>
          <a:xfrm>
            <a:off x="410966" y="258445"/>
            <a:ext cx="1075233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*How Can OBP Be mounted on Odorant Biosensors</a:t>
            </a:r>
            <a:endParaRPr sz="40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831849" y="469127"/>
            <a:ext cx="10307927" cy="409334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Introduction</a:t>
            </a:r>
            <a:endParaRPr lang="en-US"/>
          </a:p>
        </p:txBody>
      </p:sp>
      <p:sp>
        <p:nvSpPr>
          <p:cNvPr id="88" name="Google Shape;88;p13"/>
          <p:cNvSpPr txBox="1">
            <a:spLocks noGrp="1"/>
          </p:cNvSpPr>
          <p:nvPr>
            <p:ph type="body" idx="1"/>
          </p:nvPr>
        </p:nvSpPr>
        <p:spPr>
          <a:xfrm>
            <a:off x="831850" y="4610028"/>
            <a:ext cx="10307926" cy="6475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831849" y="469127"/>
            <a:ext cx="10307927" cy="409334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Methodology &amp; Results</a:t>
            </a:r>
            <a:endParaRPr lang="en-US"/>
          </a:p>
        </p:txBody>
      </p:sp>
      <p:sp>
        <p:nvSpPr>
          <p:cNvPr id="233" name="Google Shape;233;p32"/>
          <p:cNvSpPr txBox="1">
            <a:spLocks noGrp="1"/>
          </p:cNvSpPr>
          <p:nvPr>
            <p:ph type="body" idx="1"/>
          </p:nvPr>
        </p:nvSpPr>
        <p:spPr>
          <a:xfrm>
            <a:off x="831850" y="4610028"/>
            <a:ext cx="10307926" cy="6475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Methodology &amp; Results</a:t>
            </a:r>
            <a:endParaRPr lang="en-US"/>
          </a:p>
        </p:txBody>
      </p:sp>
      <p:sp>
        <p:nvSpPr>
          <p:cNvPr id="239" name="Google Shape;239;p33"/>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spcBef>
                <a:spcPts val="1000"/>
              </a:spcBef>
              <a:spcAft>
                <a:spcPts val="0"/>
              </a:spcAft>
              <a:buSzPts val="2800"/>
              <a:buChar char="•"/>
            </a:pPr>
            <a:r>
              <a:rPr lang="en-US"/>
              <a:t>OBP Selecting</a:t>
            </a:r>
            <a:endParaRPr lang="en-US"/>
          </a:p>
          <a:p>
            <a:pPr marL="228600" lvl="0" indent="-228600" algn="l" rtl="0">
              <a:spcBef>
                <a:spcPts val="1000"/>
              </a:spcBef>
              <a:spcAft>
                <a:spcPts val="0"/>
              </a:spcAft>
              <a:buSzPts val="2800"/>
              <a:buChar char="•"/>
            </a:pPr>
            <a:r>
              <a:rPr lang="en-US"/>
              <a:t>RFdiffusionAA for Backbone Design</a:t>
            </a:r>
            <a:endParaRPr lang="en-US"/>
          </a:p>
          <a:p>
            <a:pPr marL="228600" lvl="0" indent="-228600" algn="l" rtl="0">
              <a:spcBef>
                <a:spcPts val="1000"/>
              </a:spcBef>
              <a:spcAft>
                <a:spcPts val="0"/>
              </a:spcAft>
              <a:buSzPts val="2800"/>
              <a:buChar char="•"/>
            </a:pPr>
            <a:r>
              <a:rPr lang="en-US"/>
              <a:t>LigandMPNN design of protein seqeunces</a:t>
            </a:r>
            <a:endParaRPr lang="en-US"/>
          </a:p>
          <a:p>
            <a:pPr marL="228600" lvl="0" indent="-228600" algn="l" rtl="0">
              <a:spcBef>
                <a:spcPts val="1000"/>
              </a:spcBef>
              <a:spcAft>
                <a:spcPts val="0"/>
              </a:spcAft>
              <a:buSzPts val="2800"/>
              <a:buChar char="•"/>
            </a:pPr>
            <a:r>
              <a:rPr lang="en-US"/>
              <a:t>Analysis of generated sequences</a:t>
            </a:r>
            <a:endParaRPr lang="en-US"/>
          </a:p>
          <a:p>
            <a:pPr marL="228600" lvl="0" indent="-228600" algn="l" rtl="0">
              <a:spcBef>
                <a:spcPts val="1000"/>
              </a:spcBef>
              <a:spcAft>
                <a:spcPts val="0"/>
              </a:spcAft>
              <a:buSzPts val="2800"/>
              <a:buChar char="•"/>
            </a:pPr>
            <a:r>
              <a:rPr lang="en-US"/>
              <a:t>-PyRosetta Score Function</a:t>
            </a:r>
            <a:endParaRPr lang="en-US"/>
          </a:p>
          <a:p>
            <a:pPr marL="228600" lvl="0" indent="-228600" algn="l" rtl="0">
              <a:spcBef>
                <a:spcPts val="1000"/>
              </a:spcBef>
              <a:spcAft>
                <a:spcPts val="0"/>
              </a:spcAft>
              <a:buSzPts val="2800"/>
              <a:buChar char="•"/>
            </a:pPr>
            <a:r>
              <a:rPr lang="en-US"/>
              <a:t>-Affinity comparison with AutoDock</a:t>
            </a:r>
            <a:endParaRPr lang="en-US"/>
          </a:p>
          <a:p>
            <a:pPr marL="228600" lvl="0" indent="-228600" algn="l" rtl="0">
              <a:spcBef>
                <a:spcPts val="1000"/>
              </a:spcBef>
              <a:spcAft>
                <a:spcPts val="0"/>
              </a:spcAft>
              <a:buSzPts val="2800"/>
              <a:buChar char="•"/>
            </a:pPr>
            <a:r>
              <a:rPr lang="en-US"/>
              <a:t>-Refolding with ESMFold</a:t>
            </a:r>
            <a:endParaRPr lang="en-US"/>
          </a:p>
          <a:p>
            <a:pPr marL="228600" lvl="0" indent="-50800" algn="l" rtl="0">
              <a:lnSpc>
                <a:spcPct val="90000"/>
              </a:lnSpc>
              <a:spcBef>
                <a:spcPts val="1000"/>
              </a:spcBef>
              <a:spcAft>
                <a:spcPts val="0"/>
              </a:spcAft>
              <a:buClr>
                <a:srgbClr val="3F3F3F"/>
              </a:buClr>
              <a:buSzPts val="2800"/>
              <a:buNone/>
            </a:pPr>
          </a:p>
          <a:p>
            <a:pPr marL="228600" lvl="0" indent="-50800" algn="l" rtl="0">
              <a:lnSpc>
                <a:spcPct val="90000"/>
              </a:lnSpc>
              <a:spcBef>
                <a:spcPts val="1000"/>
              </a:spcBef>
              <a:spcAft>
                <a:spcPts val="0"/>
              </a:spcAft>
              <a:buClr>
                <a:srgbClr val="3F3F3F"/>
              </a:buClr>
              <a:buSzPts val="2800"/>
              <a:buNone/>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OBP-Selecting</a:t>
            </a:r>
            <a:endParaRPr lang="en-US"/>
          </a:p>
        </p:txBody>
      </p:sp>
      <p:sp>
        <p:nvSpPr>
          <p:cNvPr id="245" name="Google Shape;245;p34"/>
          <p:cNvSpPr txBox="1">
            <a:spLocks noGrp="1"/>
          </p:cNvSpPr>
          <p:nvPr>
            <p:ph type="body" idx="1"/>
          </p:nvPr>
        </p:nvSpPr>
        <p:spPr>
          <a:xfrm>
            <a:off x="647700" y="1448150"/>
            <a:ext cx="10515600" cy="4728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None/>
            </a:pPr>
            <a:r>
              <a:rPr lang="en-US" sz="2600">
                <a:solidFill>
                  <a:srgbClr val="1F2328"/>
                </a:solidFill>
                <a:highlight>
                  <a:srgbClr val="FFFFFF"/>
                </a:highlight>
                <a:latin typeface="Arial" panose="020B0604020202090204"/>
                <a:ea typeface="Arial" panose="020B0604020202090204"/>
                <a:cs typeface="Arial" panose="020B0604020202090204"/>
                <a:sym typeface="Arial" panose="020B0604020202090204"/>
              </a:rPr>
              <a:t>To generate the Protein for VOC Recognition, we download the pdb of all possible OBP. We have also written a Python script to analyze the binding affinities of various compounds to different OBP and identify the best one for specified target molecules based on a new scoring method. After that, we successfully found the best OBP to detect Hexanal, Octanal, Nonanal respectively.</a:t>
            </a:r>
            <a:endParaRPr sz="26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endParaRPr sz="26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r>
              <a:rPr lang="en-US" sz="2600">
                <a:solidFill>
                  <a:srgbClr val="1F2328"/>
                </a:solidFill>
                <a:highlight>
                  <a:srgbClr val="FFFFFF"/>
                </a:highlight>
                <a:latin typeface="Arial" panose="020B0604020202090204"/>
                <a:ea typeface="Arial" panose="020B0604020202090204"/>
                <a:cs typeface="Arial" panose="020B0604020202090204"/>
                <a:sym typeface="Arial" panose="020B0604020202090204"/>
              </a:rPr>
              <a:t>We also combine the two structures (OBP and its corresponding VOC) by simple concatenation. Then we got our OBP with ligands: BminOBP9_S24P_lig.pdb, SaveOBP9_lig.pdb, AgamCSP3_lig.pdb</a:t>
            </a:r>
            <a:endParaRPr sz="26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endParaRPr sz="1100">
              <a:solidFill>
                <a:schemeClr val="dk1"/>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ts val="2800"/>
              <a:buNone/>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a:blip r:embed="rId1"/>
          <a:stretch>
            <a:fillRect/>
          </a:stretch>
        </p:blipFill>
        <p:spPr>
          <a:xfrm>
            <a:off x="34537" y="259080"/>
            <a:ext cx="12122926" cy="63398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6"/>
          <p:cNvPicPr preferRelativeResize="0"/>
          <p:nvPr/>
        </p:nvPicPr>
        <p:blipFill rotWithShape="1">
          <a:blip r:embed="rId1"/>
          <a:srcRect t="12257"/>
          <a:stretch>
            <a:fillRect/>
          </a:stretch>
        </p:blipFill>
        <p:spPr>
          <a:xfrm>
            <a:off x="171875" y="258450"/>
            <a:ext cx="3786375" cy="4050625"/>
          </a:xfrm>
          <a:prstGeom prst="rect">
            <a:avLst/>
          </a:prstGeom>
          <a:noFill/>
          <a:ln>
            <a:noFill/>
          </a:ln>
        </p:spPr>
      </p:pic>
      <p:pic>
        <p:nvPicPr>
          <p:cNvPr id="258" name="Google Shape;258;p36"/>
          <p:cNvPicPr preferRelativeResize="0"/>
          <p:nvPr/>
        </p:nvPicPr>
        <p:blipFill>
          <a:blip r:embed="rId2"/>
          <a:stretch>
            <a:fillRect/>
          </a:stretch>
        </p:blipFill>
        <p:spPr>
          <a:xfrm>
            <a:off x="7252190" y="143300"/>
            <a:ext cx="4291586" cy="4050625"/>
          </a:xfrm>
          <a:prstGeom prst="rect">
            <a:avLst/>
          </a:prstGeom>
          <a:noFill/>
          <a:ln>
            <a:noFill/>
          </a:ln>
        </p:spPr>
      </p:pic>
      <p:pic>
        <p:nvPicPr>
          <p:cNvPr id="259" name="Google Shape;259;p36"/>
          <p:cNvPicPr preferRelativeResize="0"/>
          <p:nvPr/>
        </p:nvPicPr>
        <p:blipFill>
          <a:blip r:embed="rId3"/>
          <a:stretch>
            <a:fillRect/>
          </a:stretch>
        </p:blipFill>
        <p:spPr>
          <a:xfrm>
            <a:off x="3599673" y="2725950"/>
            <a:ext cx="4130425" cy="3898499"/>
          </a:xfrm>
          <a:prstGeom prst="rect">
            <a:avLst/>
          </a:prstGeom>
          <a:noFill/>
          <a:ln>
            <a:noFill/>
          </a:ln>
        </p:spPr>
      </p:pic>
      <p:sp>
        <p:nvSpPr>
          <p:cNvPr id="260" name="Google Shape;260;p36"/>
          <p:cNvSpPr txBox="1"/>
          <p:nvPr/>
        </p:nvSpPr>
        <p:spPr>
          <a:xfrm>
            <a:off x="8082025" y="4367400"/>
            <a:ext cx="3199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BminOBP9_S24P_lig</a:t>
            </a:r>
            <a:endParaRPr sz="2800">
              <a:solidFill>
                <a:schemeClr val="dk1"/>
              </a:solidFill>
              <a:latin typeface="Calibri"/>
              <a:ea typeface="Calibri"/>
              <a:cs typeface="Calibri"/>
              <a:sym typeface="Calibri"/>
            </a:endParaRPr>
          </a:p>
        </p:txBody>
      </p:sp>
      <p:sp>
        <p:nvSpPr>
          <p:cNvPr id="261" name="Google Shape;261;p36"/>
          <p:cNvSpPr txBox="1"/>
          <p:nvPr/>
        </p:nvSpPr>
        <p:spPr>
          <a:xfrm>
            <a:off x="4220275" y="2110350"/>
            <a:ext cx="765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SaveOBP9_lig</a:t>
            </a:r>
            <a:endParaRPr sz="2800">
              <a:solidFill>
                <a:schemeClr val="dk1"/>
              </a:solidFill>
              <a:latin typeface="Calibri"/>
              <a:ea typeface="Calibri"/>
              <a:cs typeface="Calibri"/>
              <a:sym typeface="Calibri"/>
            </a:endParaRPr>
          </a:p>
        </p:txBody>
      </p:sp>
      <p:sp>
        <p:nvSpPr>
          <p:cNvPr id="262" name="Google Shape;262;p36"/>
          <p:cNvSpPr txBox="1"/>
          <p:nvPr/>
        </p:nvSpPr>
        <p:spPr>
          <a:xfrm>
            <a:off x="551675" y="4367400"/>
            <a:ext cx="79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AgamCSP3_lig</a:t>
            </a:r>
            <a:endParaRPr sz="2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228600" lvl="0" indent="-298450" algn="l" rtl="0">
              <a:spcBef>
                <a:spcPts val="1000"/>
              </a:spcBef>
              <a:spcAft>
                <a:spcPts val="0"/>
              </a:spcAft>
              <a:buClr>
                <a:srgbClr val="3F3F3F"/>
              </a:buClr>
              <a:buSzPts val="3900"/>
              <a:buFont typeface="Arial" panose="020B0604020202090204"/>
              <a:buChar char="•"/>
            </a:pPr>
            <a:r>
              <a:rPr lang="en-US" sz="3900" b="1" dirty="0">
                <a:solidFill>
                  <a:srgbClr val="3F3F3F"/>
                </a:solidFill>
              </a:rPr>
              <a:t>RFdiffusionAA for Backbone Design</a:t>
            </a:r>
            <a:endParaRPr sz="5500" b="1" dirty="0"/>
          </a:p>
        </p:txBody>
      </p:sp>
      <p:sp>
        <p:nvSpPr>
          <p:cNvPr id="268" name="Google Shape;268;p37"/>
          <p:cNvSpPr txBox="1">
            <a:spLocks noGrp="1"/>
          </p:cNvSpPr>
          <p:nvPr>
            <p:ph type="body" idx="1"/>
          </p:nvPr>
        </p:nvSpPr>
        <p:spPr>
          <a:xfrm>
            <a:off x="427025" y="14532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2200">
                <a:solidFill>
                  <a:srgbClr val="1F2328"/>
                </a:solidFill>
                <a:highlight>
                  <a:srgbClr val="FFFFFF"/>
                </a:highlight>
                <a:latin typeface="Arial" panose="020B0604020202090204"/>
                <a:ea typeface="Arial" panose="020B0604020202090204"/>
                <a:cs typeface="Arial" panose="020B0604020202090204"/>
                <a:sym typeface="Arial" panose="020B0604020202090204"/>
              </a:rPr>
              <a:t>We put all these natural OBP into training. For time reasons, we’re only generating 15 output structures (inference.num_designs=15). Generally, you’ll want to create hundreds of different structures and then filter them for those with the properties which you desire. Also, we’re reducing the number of diffusion timesteps taken (diffuser.T=100).</a:t>
            </a:r>
            <a:endParaRPr sz="2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None/>
            </a:pPr>
            <a:r>
              <a:rPr lang="en-US" sz="2200">
                <a:solidFill>
                  <a:srgbClr val="1F2328"/>
                </a:solidFill>
                <a:highlight>
                  <a:srgbClr val="FFFFFF"/>
                </a:highlight>
                <a:latin typeface="Arial" panose="020B0604020202090204"/>
                <a:ea typeface="Arial" panose="020B0604020202090204"/>
                <a:cs typeface="Arial" panose="020B0604020202090204"/>
                <a:sym typeface="Arial" panose="020B0604020202090204"/>
              </a:rPr>
              <a:t>Here is an example of running the backbone of Hexanal:</a:t>
            </a:r>
            <a:endParaRPr sz="2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None/>
            </a:pPr>
            <a:endParaRPr sz="2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None/>
            </a:pPr>
            <a:r>
              <a:rPr lang="en-US" sz="1800">
                <a:solidFill>
                  <a:srgbClr val="1F2328"/>
                </a:solidFill>
                <a:highlight>
                  <a:srgbClr val="FFFFFF"/>
                </a:highlight>
                <a:latin typeface="Arial" panose="020B0604020202090204"/>
                <a:ea typeface="Arial" panose="020B0604020202090204"/>
                <a:cs typeface="Arial" panose="020B0604020202090204"/>
                <a:sym typeface="Arial" panose="020B0604020202090204"/>
              </a:rPr>
              <a:t>~/apptainer/x86_64/bin/apptainer run --nv rf_se3_diffusion.sif -u run_inference.py inference.deterministic=True diffuser.T=100 inference.output_prefix=output/hexanal/sample</a:t>
            </a:r>
            <a:endParaRPr sz="18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None/>
            </a:pPr>
            <a:r>
              <a:rPr lang="en-US" sz="1800">
                <a:solidFill>
                  <a:srgbClr val="1F2328"/>
                </a:solidFill>
                <a:highlight>
                  <a:srgbClr val="FFFFFF"/>
                </a:highlight>
                <a:latin typeface="Arial" panose="020B0604020202090204"/>
                <a:ea typeface="Arial" panose="020B0604020202090204"/>
                <a:cs typeface="Arial" panose="020B0604020202090204"/>
                <a:sym typeface="Arial" panose="020B0604020202090204"/>
              </a:rPr>
              <a:t>inference.input_pdb=input/BminOBP9_S24P_lig.pdb contigmap.contigs=[\'120-140\'] inference.ligand=UNK</a:t>
            </a:r>
            <a:endParaRPr sz="18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None/>
            </a:pPr>
            <a:r>
              <a:rPr lang="en-US" sz="1800">
                <a:solidFill>
                  <a:srgbClr val="1F2328"/>
                </a:solidFill>
                <a:highlight>
                  <a:srgbClr val="FFFFFF"/>
                </a:highlight>
                <a:latin typeface="Arial" panose="020B0604020202090204"/>
                <a:ea typeface="Arial" panose="020B0604020202090204"/>
                <a:cs typeface="Arial" panose="020B0604020202090204"/>
                <a:sym typeface="Arial" panose="020B0604020202090204"/>
              </a:rPr>
              <a:t>inference.num_designs=15 inference.design_startnum=0</a:t>
            </a:r>
            <a:endParaRPr sz="18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endParaRPr sz="2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177800" lvl="0" indent="0" algn="l" rtl="0">
              <a:lnSpc>
                <a:spcPct val="90000"/>
              </a:lnSpc>
              <a:spcBef>
                <a:spcPts val="0"/>
              </a:spcBef>
              <a:spcAft>
                <a:spcPts val="0"/>
              </a:spcAft>
              <a:buClr>
                <a:srgbClr val="3F3F3F"/>
              </a:buClr>
              <a:buSzPts val="2800"/>
              <a:buNone/>
            </a:pPr>
            <a:endParaRPr sz="2200"/>
          </a:p>
        </p:txBody>
      </p:sp>
      <p:sp>
        <p:nvSpPr>
          <p:cNvPr id="269" name="Google Shape;269;p37"/>
          <p:cNvSpPr txBox="1"/>
          <p:nvPr/>
        </p:nvSpPr>
        <p:spPr>
          <a:xfrm>
            <a:off x="3544500" y="2551500"/>
            <a:ext cx="7944000" cy="615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Autofit/>
          </a:bodyPr>
          <a:lstStyle/>
          <a:p>
            <a:pPr marL="0" lvl="0" indent="0" algn="l" rtl="0">
              <a:lnSpc>
                <a:spcPct val="125000"/>
              </a:lnSpc>
              <a:spcBef>
                <a:spcPts val="1800"/>
              </a:spcBef>
              <a:spcAft>
                <a:spcPts val="400"/>
              </a:spcAft>
              <a:buNone/>
            </a:pPr>
            <a:r>
              <a:rPr lang="en-US" sz="3600" b="1">
                <a:solidFill>
                  <a:srgbClr val="1F2328"/>
                </a:solidFill>
                <a:highlight>
                  <a:srgbClr val="FFFFFF"/>
                </a:highlight>
                <a:latin typeface="Arial" panose="020B0604020202090204"/>
                <a:ea typeface="Arial" panose="020B0604020202090204"/>
                <a:cs typeface="Arial" panose="020B0604020202090204"/>
                <a:sym typeface="Arial" panose="020B0604020202090204"/>
              </a:rPr>
              <a:t>Analysis of generated backbones.</a:t>
            </a:r>
            <a:endParaRPr sz="3600"/>
          </a:p>
        </p:txBody>
      </p:sp>
      <p:sp>
        <p:nvSpPr>
          <p:cNvPr id="276" name="Google Shape;276;p38"/>
          <p:cNvSpPr txBox="1">
            <a:spLocks noGrp="1"/>
          </p:cNvSpPr>
          <p:nvPr>
            <p:ph type="body" idx="1"/>
          </p:nvPr>
        </p:nvSpPr>
        <p:spPr>
          <a:xfrm>
            <a:off x="647700" y="1370500"/>
            <a:ext cx="105156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While RFdiffusionAA attempts to come up with biologically relevant backbone conformations, the particular backbones it comes up with do not always accord with what you are interested in.</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All the filters at this stage of the pipeline should be ones which are based on the backbone only. Note that often times the best filtering approach is a manual one – simply open up the structures in a viewing program like PyMol and use your biochemical knowledge about the system to determine which structures have the possibility to work, and which are obviously silly.</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b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b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After picking the possible backbone, now we have a possible one for each VOC. We will further design the protein sequence using LigandMPNN.</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spcBef>
                <a:spcPts val="1000"/>
              </a:spcBef>
              <a:spcAft>
                <a:spcPts val="0"/>
              </a:spcAft>
              <a:buNone/>
            </a:pP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p>
        </p:txBody>
      </p:sp>
      <p:sp>
        <p:nvSpPr>
          <p:cNvPr id="283" name="Google Shape;283;p39"/>
          <p:cNvSpPr txBox="1">
            <a:spLocks noGrp="1"/>
          </p:cNvSpPr>
          <p:nvPr>
            <p:ph type="body" idx="1"/>
          </p:nvPr>
        </p:nvSpPr>
        <p:spPr>
          <a:xfrm>
            <a:off x="6477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pic>
        <p:nvPicPr>
          <p:cNvPr id="284" name="Google Shape;284;p39"/>
          <p:cNvPicPr preferRelativeResize="0"/>
          <p:nvPr/>
        </p:nvPicPr>
        <p:blipFill>
          <a:blip r:embed="rId1"/>
          <a:stretch>
            <a:fillRect/>
          </a:stretch>
        </p:blipFill>
        <p:spPr>
          <a:xfrm>
            <a:off x="1308763" y="0"/>
            <a:ext cx="9193474" cy="7152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p>
        </p:txBody>
      </p:sp>
      <p:sp>
        <p:nvSpPr>
          <p:cNvPr id="291" name="Google Shape;291;p40"/>
          <p:cNvSpPr txBox="1">
            <a:spLocks noGrp="1"/>
          </p:cNvSpPr>
          <p:nvPr>
            <p:ph type="body" idx="1"/>
          </p:nvPr>
        </p:nvSpPr>
        <p:spPr>
          <a:xfrm>
            <a:off x="6477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pic>
        <p:nvPicPr>
          <p:cNvPr id="292" name="Google Shape;292;p40"/>
          <p:cNvPicPr preferRelativeResize="0"/>
          <p:nvPr/>
        </p:nvPicPr>
        <p:blipFill>
          <a:blip r:embed="rId1"/>
          <a:stretch>
            <a:fillRect/>
          </a:stretch>
        </p:blipFill>
        <p:spPr>
          <a:xfrm>
            <a:off x="1685588" y="-64100"/>
            <a:ext cx="8814487"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Residue sequence design with LigandMPNN</a:t>
            </a:r>
            <a:endParaRPr lang="en-US"/>
          </a:p>
        </p:txBody>
      </p:sp>
      <p:sp>
        <p:nvSpPr>
          <p:cNvPr id="298" name="Google Shape;298;p41"/>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3F3F3F"/>
              </a:buClr>
              <a:buSzPts val="2800"/>
              <a:buNone/>
            </a:pPr>
          </a:p>
        </p:txBody>
      </p:sp>
      <p:pic>
        <p:nvPicPr>
          <p:cNvPr id="299" name="Google Shape;299;p41"/>
          <p:cNvPicPr preferRelativeResize="0"/>
          <p:nvPr/>
        </p:nvPicPr>
        <p:blipFill>
          <a:blip r:embed="rId1"/>
          <a:stretch>
            <a:fillRect/>
          </a:stretch>
        </p:blipFill>
        <p:spPr>
          <a:xfrm>
            <a:off x="1110355" y="0"/>
            <a:ext cx="9964939"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Background: Breast Cancer</a:t>
            </a:r>
            <a:endParaRPr lang="en-US"/>
          </a:p>
        </p:txBody>
      </p:sp>
      <p:sp>
        <p:nvSpPr>
          <p:cNvPr id="95" name="Google Shape;95;p14"/>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F3F3F"/>
              </a:buClr>
              <a:buSzPts val="2800"/>
              <a:buChar char="•"/>
            </a:pPr>
            <a:r>
              <a:rPr lang="en-US"/>
              <a:t>Breast cancer (BC) is a leading cause of cancer deaths among women worldwide. Early detection is key to improving survival rates. </a:t>
            </a:r>
            <a:endParaRPr lang="en-US"/>
          </a:p>
          <a:p>
            <a:pPr marL="228600" lvl="0" indent="-228600" algn="l" rtl="0">
              <a:lnSpc>
                <a:spcPct val="90000"/>
              </a:lnSpc>
              <a:spcBef>
                <a:spcPts val="1000"/>
              </a:spcBef>
              <a:spcAft>
                <a:spcPts val="0"/>
              </a:spcAft>
              <a:buClr>
                <a:srgbClr val="3F3F3F"/>
              </a:buClr>
              <a:buSzPts val="2800"/>
              <a:buChar char="•"/>
            </a:pPr>
            <a:r>
              <a:rPr lang="en-US"/>
              <a:t>Unfortunately, because breast cancer often shows no symptoms in its early stages, current diagnostic methods, like imaging and biopsies, have limitations [1]. This makes it difficult to catch the disease early enough. </a:t>
            </a:r>
            <a:endParaRPr lang="en-US"/>
          </a:p>
          <a:p>
            <a:pPr marL="228600" lvl="0" indent="-228600" algn="l" rtl="0">
              <a:lnSpc>
                <a:spcPct val="90000"/>
              </a:lnSpc>
              <a:spcBef>
                <a:spcPts val="1000"/>
              </a:spcBef>
              <a:spcAft>
                <a:spcPts val="0"/>
              </a:spcAft>
              <a:buClr>
                <a:srgbClr val="3F3F3F"/>
              </a:buClr>
              <a:buSzPts val="2800"/>
              <a:buChar char="•"/>
            </a:pPr>
            <a:r>
              <a:rPr lang="en-US"/>
              <a:t>As a result, there's a pressing need for new or better ways to diagnose breast cancer.</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228600" lvl="0" indent="-298450" algn="l" rtl="0">
              <a:spcBef>
                <a:spcPts val="1000"/>
              </a:spcBef>
              <a:spcAft>
                <a:spcPts val="0"/>
              </a:spcAft>
              <a:buClr>
                <a:srgbClr val="3F3F3F"/>
              </a:buClr>
              <a:buSzPts val="3900"/>
              <a:buFont typeface="Arial" panose="020B0604020202090204"/>
              <a:buChar char="•"/>
            </a:pPr>
            <a:r>
              <a:rPr lang="en-US" sz="3900">
                <a:solidFill>
                  <a:srgbClr val="3F3F3F"/>
                </a:solidFill>
              </a:rPr>
              <a:t>LigandMPNN design of protein seqeunces</a:t>
            </a:r>
            <a:endParaRPr sz="5500"/>
          </a:p>
        </p:txBody>
      </p:sp>
      <p:sp>
        <p:nvSpPr>
          <p:cNvPr id="305" name="Google Shape;305;p42"/>
          <p:cNvSpPr txBox="1">
            <a:spLocks noGrp="1"/>
          </p:cNvSpPr>
          <p:nvPr>
            <p:ph type="body" idx="1"/>
          </p:nvPr>
        </p:nvSpPr>
        <p:spPr>
          <a:xfrm>
            <a:off x="647700" y="1825625"/>
            <a:ext cx="10749915" cy="4621530"/>
          </a:xfrm>
          <a:prstGeom prst="rect">
            <a:avLst/>
          </a:prstGeom>
          <a:noFill/>
          <a:ln>
            <a:noFill/>
          </a:ln>
        </p:spPr>
        <p:txBody>
          <a:bodyPr spcFirstLastPara="1" wrap="square" lIns="91425" tIns="45700" rIns="91425" bIns="45700" anchor="t" anchorCtr="0">
            <a:normAutofit fontScale="92500" lnSpcReduction="10000"/>
          </a:bodyPr>
          <a:lstStyle/>
          <a:p>
            <a:pPr marL="228600" lvl="0" indent="-50800" algn="l" rtl="0">
              <a:lnSpc>
                <a:spcPct val="90000"/>
              </a:lnSpc>
              <a:spcBef>
                <a:spcPts val="0"/>
              </a:spcBef>
              <a:spcAft>
                <a:spcPts val="0"/>
              </a:spcAft>
              <a:buClr>
                <a:srgbClr val="3F3F3F"/>
              </a:buClr>
              <a:buSzPct val="99000"/>
              <a:buNone/>
            </a:pPr>
            <a:r>
              <a:rPr lang="en-US" sz="2825">
                <a:solidFill>
                  <a:srgbClr val="1F2328"/>
                </a:solidFill>
                <a:highlight>
                  <a:srgbClr val="FFFFFF"/>
                </a:highlight>
                <a:latin typeface="Arial" panose="020B0604020202090204"/>
                <a:ea typeface="Arial" panose="020B0604020202090204"/>
                <a:cs typeface="Arial" panose="020B0604020202090204"/>
                <a:sym typeface="Arial" panose="020B0604020202090204"/>
              </a:rPr>
              <a:t>Like regular RFdiffusion, RFdiffusionAA only creates backbone structures, with the added residues represented in the output structure as glycine. Before using these results, sequences need to be generated. </a:t>
            </a:r>
            <a:endParaRPr sz="2825">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99000"/>
              <a:buNone/>
            </a:pPr>
            <a:endParaRPr sz="2825">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99000"/>
              <a:buNone/>
            </a:pPr>
            <a:r>
              <a:rPr lang="en-US" sz="2825">
                <a:solidFill>
                  <a:srgbClr val="1F2328"/>
                </a:solidFill>
                <a:highlight>
                  <a:srgbClr val="FFFFFF"/>
                </a:highlight>
                <a:latin typeface="Arial" panose="020B0604020202090204"/>
                <a:ea typeface="Arial" panose="020B0604020202090204"/>
                <a:cs typeface="Arial" panose="020B0604020202090204"/>
                <a:sym typeface="Arial" panose="020B0604020202090204"/>
              </a:rPr>
              <a:t>We’ll be using LigandMPNN to assign amino acid identities to the generated residues. Giving Nonanal as an example:</a:t>
            </a:r>
            <a:endParaRPr sz="2825">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233000"/>
              <a:buNone/>
            </a:pPr>
            <a:endParaRPr sz="1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conda activate ligandmpnn_env</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python run.py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--checkpoint_ligand_mpnn ./LigandMPNN/model_params/ligandmpnn_v_32_010_25.pt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--checkpoint_path_sc ./LigandMPNN/model_params/ligandmpnn_sc_v_32_002_16.pt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--pdb_path "./inputs/nonanal_rfaa.pdb"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--out_folder "./outputs/nonanal"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--model_type "ligand_mpnn"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--number_of_batches 1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--batch_size 10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--pack_side_chains 1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--number_of_packs_per_design 1 \</a:t>
            </a:r>
            <a:endParaRPr sz="1500">
              <a:solidFill>
                <a:srgbClr val="1F2328"/>
              </a:solidFill>
              <a:latin typeface="Arial" panose="020B0604020202090204"/>
              <a:ea typeface="Arial" panose="020B0604020202090204"/>
              <a:cs typeface="Arial" panose="020B0604020202090204"/>
              <a:sym typeface="Arial" panose="020B0604020202090204"/>
            </a:endParaRPr>
          </a:p>
          <a:p>
            <a:pPr marL="228600" lvl="0" indent="-50800" algn="l" rtl="0">
              <a:lnSpc>
                <a:spcPct val="90000"/>
              </a:lnSpc>
              <a:spcBef>
                <a:spcPts val="0"/>
              </a:spcBef>
              <a:spcAft>
                <a:spcPts val="0"/>
              </a:spcAft>
              <a:buClr>
                <a:srgbClr val="3F3F3F"/>
              </a:buClr>
              <a:buSzPct val="187000"/>
              <a:buNone/>
            </a:pPr>
            <a:r>
              <a:rPr lang="en-US" sz="1500">
                <a:solidFill>
                  <a:srgbClr val="1F2328"/>
                </a:solidFill>
                <a:latin typeface="Arial" panose="020B0604020202090204"/>
                <a:ea typeface="Arial" panose="020B0604020202090204"/>
                <a:cs typeface="Arial" panose="020B0604020202090204"/>
                <a:sym typeface="Arial" panose="020B0604020202090204"/>
              </a:rPr>
              <a:t>--pack_with_ligand_context 1</a:t>
            </a:r>
            <a:endParaRPr sz="1500">
              <a:solidFill>
                <a:srgbClr val="1F2328"/>
              </a:solidFill>
              <a:latin typeface="Arial" panose="020B0604020202090204"/>
              <a:ea typeface="Arial" panose="020B0604020202090204"/>
              <a:cs typeface="Arial" panose="020B0604020202090204"/>
              <a:sym typeface="Arial" panose="020B0604020202090204"/>
            </a:endParaRPr>
          </a:p>
          <a:p>
            <a:pPr marL="0" lvl="0" indent="0" algn="l" rtl="0">
              <a:lnSpc>
                <a:spcPct val="145000"/>
              </a:lnSpc>
              <a:spcBef>
                <a:spcPts val="0"/>
              </a:spcBef>
              <a:spcAft>
                <a:spcPts val="0"/>
              </a:spcAft>
              <a:buClr>
                <a:schemeClr val="dk1"/>
              </a:buClr>
              <a:buSzPct val="110000"/>
              <a:buFont typeface="Arial" panose="020B0604020202090204"/>
              <a:buNone/>
            </a:pPr>
            <a:endParaRPr sz="1000">
              <a:solidFill>
                <a:srgbClr val="1F2328"/>
              </a:solidFill>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ct val="92000"/>
              <a:buFont typeface="Arial" panose="020B0604020202090204"/>
              <a:buNone/>
            </a:pPr>
            <a:endParaRPr sz="1200">
              <a:solidFill>
                <a:srgbClr val="1F2328"/>
              </a:solidFill>
              <a:latin typeface="Roboto Mono" panose="00000009000000000000"/>
              <a:ea typeface="Roboto Mono" panose="00000009000000000000"/>
              <a:cs typeface="Roboto Mono" panose="00000009000000000000"/>
              <a:sym typeface="Roboto Mono" panose="00000009000000000000"/>
            </a:endParaRPr>
          </a:p>
          <a:p>
            <a:pPr marL="228600" lvl="0" indent="-50800" algn="l" rtl="0">
              <a:lnSpc>
                <a:spcPct val="90000"/>
              </a:lnSpc>
              <a:spcBef>
                <a:spcPts val="0"/>
              </a:spcBef>
              <a:spcAft>
                <a:spcPts val="0"/>
              </a:spcAft>
              <a:buClr>
                <a:srgbClr val="3F3F3F"/>
              </a:buClr>
              <a:buSzPct val="233000"/>
              <a:buNone/>
            </a:pPr>
            <a:endParaRPr sz="12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3"/>
          <p:cNvPicPr preferRelativeResize="0"/>
          <p:nvPr/>
        </p:nvPicPr>
        <p:blipFill>
          <a:blip r:embed="rId1"/>
          <a:stretch>
            <a:fillRect/>
          </a:stretch>
        </p:blipFill>
        <p:spPr>
          <a:xfrm>
            <a:off x="152400" y="152400"/>
            <a:ext cx="6939630" cy="6553201"/>
          </a:xfrm>
          <a:prstGeom prst="rect">
            <a:avLst/>
          </a:prstGeom>
          <a:noFill/>
          <a:ln>
            <a:noFill/>
          </a:ln>
        </p:spPr>
      </p:pic>
      <p:pic>
        <p:nvPicPr>
          <p:cNvPr id="312" name="Google Shape;312;p43"/>
          <p:cNvPicPr preferRelativeResize="0"/>
          <p:nvPr/>
        </p:nvPicPr>
        <p:blipFill>
          <a:blip r:embed="rId2"/>
          <a:stretch>
            <a:fillRect/>
          </a:stretch>
        </p:blipFill>
        <p:spPr>
          <a:xfrm>
            <a:off x="7621275" y="152400"/>
            <a:ext cx="3586210" cy="3276600"/>
          </a:xfrm>
          <a:prstGeom prst="rect">
            <a:avLst/>
          </a:prstGeom>
          <a:noFill/>
          <a:ln>
            <a:noFill/>
          </a:ln>
        </p:spPr>
      </p:pic>
      <p:pic>
        <p:nvPicPr>
          <p:cNvPr id="313" name="Google Shape;313;p43"/>
          <p:cNvPicPr preferRelativeResize="0"/>
          <p:nvPr/>
        </p:nvPicPr>
        <p:blipFill>
          <a:blip r:embed="rId3"/>
          <a:stretch>
            <a:fillRect/>
          </a:stretch>
        </p:blipFill>
        <p:spPr>
          <a:xfrm>
            <a:off x="7658600" y="3497200"/>
            <a:ext cx="3511551" cy="3208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Analysis of generated sequences</a:t>
            </a:r>
            <a:endParaRPr lang="en-US"/>
          </a:p>
        </p:txBody>
      </p:sp>
      <p:sp>
        <p:nvSpPr>
          <p:cNvPr id="320" name="Google Shape;320;p44"/>
          <p:cNvSpPr txBox="1">
            <a:spLocks noGrp="1"/>
          </p:cNvSpPr>
          <p:nvPr>
            <p:ph type="body" idx="1"/>
          </p:nvPr>
        </p:nvSpPr>
        <p:spPr>
          <a:xfrm>
            <a:off x="647700" y="1825625"/>
            <a:ext cx="105156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For the generated sequences, we want it to combine the target VOC better than natural OBP does. Also, we want it to be less affinity to other VOC. So we test each sample with AutoDock and select the best generated OBP among them.</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Also, we performed a Pyrosetta Scoring Function with relaxation on both natural OBP and denovo OBPs. We were glad to find that the denovo OBPs performed better both in affinity by AutoDock and stability by Pyrosetta Scoring Function.</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spcBef>
                <a:spcPts val="1000"/>
              </a:spcBef>
              <a:spcAft>
                <a:spcPts val="0"/>
              </a:spcAft>
              <a:buNone/>
            </a:pPr>
            <a:endParaRPr sz="4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PyRosetta Results</a:t>
            </a:r>
            <a:endParaRPr lang="en-US"/>
          </a:p>
        </p:txBody>
      </p:sp>
      <p:pic>
        <p:nvPicPr>
          <p:cNvPr id="327" name="Google Shape;327;p45"/>
          <p:cNvPicPr preferRelativeResize="0"/>
          <p:nvPr/>
        </p:nvPicPr>
        <p:blipFill>
          <a:blip r:embed="rId1"/>
          <a:stretch>
            <a:fillRect/>
          </a:stretch>
        </p:blipFill>
        <p:spPr>
          <a:xfrm>
            <a:off x="456318" y="1584145"/>
            <a:ext cx="5543549" cy="3394358"/>
          </a:xfrm>
          <a:prstGeom prst="rect">
            <a:avLst/>
          </a:prstGeom>
          <a:noFill/>
          <a:ln>
            <a:noFill/>
          </a:ln>
        </p:spPr>
      </p:pic>
      <p:pic>
        <p:nvPicPr>
          <p:cNvPr id="328" name="Google Shape;328;p45"/>
          <p:cNvPicPr preferRelativeResize="0"/>
          <p:nvPr/>
        </p:nvPicPr>
        <p:blipFill>
          <a:blip r:embed="rId2"/>
          <a:stretch>
            <a:fillRect/>
          </a:stretch>
        </p:blipFill>
        <p:spPr>
          <a:xfrm>
            <a:off x="6096000" y="3463642"/>
            <a:ext cx="5543549" cy="3394358"/>
          </a:xfrm>
          <a:prstGeom prst="rect">
            <a:avLst/>
          </a:prstGeom>
          <a:noFill/>
          <a:ln>
            <a:noFill/>
          </a:ln>
        </p:spPr>
      </p:pic>
      <p:pic>
        <p:nvPicPr>
          <p:cNvPr id="329" name="Google Shape;329;p45"/>
          <p:cNvPicPr preferRelativeResize="0"/>
          <p:nvPr/>
        </p:nvPicPr>
        <p:blipFill>
          <a:blip r:embed="rId3"/>
          <a:stretch>
            <a:fillRect/>
          </a:stretch>
        </p:blipFill>
        <p:spPr>
          <a:xfrm>
            <a:off x="6066088" y="69292"/>
            <a:ext cx="5543536" cy="3394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6"/>
          <p:cNvPicPr preferRelativeResize="0"/>
          <p:nvPr/>
        </p:nvPicPr>
        <p:blipFill>
          <a:blip r:embed="rId1"/>
          <a:stretch>
            <a:fillRect/>
          </a:stretch>
        </p:blipFill>
        <p:spPr>
          <a:xfrm>
            <a:off x="105793" y="1228231"/>
            <a:ext cx="5839690" cy="5394588"/>
          </a:xfrm>
          <a:prstGeom prst="rect">
            <a:avLst/>
          </a:prstGeom>
          <a:noFill/>
          <a:ln>
            <a:noFill/>
          </a:ln>
        </p:spPr>
      </p:pic>
      <p:pic>
        <p:nvPicPr>
          <p:cNvPr id="336" name="Google Shape;336;p46"/>
          <p:cNvPicPr preferRelativeResize="0"/>
          <p:nvPr/>
        </p:nvPicPr>
        <p:blipFill>
          <a:blip r:embed="rId2"/>
          <a:stretch>
            <a:fillRect/>
          </a:stretch>
        </p:blipFill>
        <p:spPr>
          <a:xfrm>
            <a:off x="6285793" y="910025"/>
            <a:ext cx="5767499" cy="5782226"/>
          </a:xfrm>
          <a:prstGeom prst="rect">
            <a:avLst/>
          </a:prstGeom>
          <a:noFill/>
          <a:ln>
            <a:noFill/>
          </a:ln>
        </p:spPr>
      </p:pic>
      <p:sp>
        <p:nvSpPr>
          <p:cNvPr id="337" name="Google Shape;337;p46"/>
          <p:cNvSpPr txBox="1"/>
          <p:nvPr/>
        </p:nvSpPr>
        <p:spPr>
          <a:xfrm>
            <a:off x="4661625" y="248225"/>
            <a:ext cx="6413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chemeClr val="dk1"/>
                </a:solidFill>
                <a:latin typeface="Calibri"/>
                <a:ea typeface="Calibri"/>
                <a:cs typeface="Calibri"/>
                <a:sym typeface="Calibri"/>
              </a:rPr>
              <a:t>Hexanal_denovo</a:t>
            </a:r>
            <a:endParaRPr sz="31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p:nvPr/>
        </p:nvSpPr>
        <p:spPr>
          <a:xfrm>
            <a:off x="4661625" y="248225"/>
            <a:ext cx="6413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chemeClr val="dk1"/>
                </a:solidFill>
                <a:latin typeface="Calibri"/>
                <a:ea typeface="Calibri"/>
                <a:cs typeface="Calibri"/>
                <a:sym typeface="Calibri"/>
              </a:rPr>
              <a:t>Octanal_denovo</a:t>
            </a:r>
            <a:endParaRPr sz="3100">
              <a:solidFill>
                <a:schemeClr val="dk1"/>
              </a:solidFill>
              <a:latin typeface="Calibri"/>
              <a:ea typeface="Calibri"/>
              <a:cs typeface="Calibri"/>
              <a:sym typeface="Calibri"/>
            </a:endParaRPr>
          </a:p>
        </p:txBody>
      </p:sp>
      <p:pic>
        <p:nvPicPr>
          <p:cNvPr id="344" name="Google Shape;344;p47"/>
          <p:cNvPicPr preferRelativeResize="0"/>
          <p:nvPr/>
        </p:nvPicPr>
        <p:blipFill>
          <a:blip r:embed="rId1"/>
          <a:stretch>
            <a:fillRect/>
          </a:stretch>
        </p:blipFill>
        <p:spPr>
          <a:xfrm>
            <a:off x="262725" y="1062425"/>
            <a:ext cx="6049743" cy="5643174"/>
          </a:xfrm>
          <a:prstGeom prst="rect">
            <a:avLst/>
          </a:prstGeom>
          <a:noFill/>
          <a:ln>
            <a:noFill/>
          </a:ln>
        </p:spPr>
      </p:pic>
      <p:pic>
        <p:nvPicPr>
          <p:cNvPr id="345" name="Google Shape;345;p47"/>
          <p:cNvPicPr preferRelativeResize="0"/>
          <p:nvPr/>
        </p:nvPicPr>
        <p:blipFill>
          <a:blip r:embed="rId2"/>
          <a:stretch>
            <a:fillRect/>
          </a:stretch>
        </p:blipFill>
        <p:spPr>
          <a:xfrm>
            <a:off x="6795893" y="1062425"/>
            <a:ext cx="5039038" cy="5643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p:nvPr/>
        </p:nvSpPr>
        <p:spPr>
          <a:xfrm>
            <a:off x="4661625" y="248225"/>
            <a:ext cx="6413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chemeClr val="dk1"/>
                </a:solidFill>
                <a:latin typeface="Calibri"/>
                <a:ea typeface="Calibri"/>
                <a:cs typeface="Calibri"/>
                <a:sym typeface="Calibri"/>
              </a:rPr>
              <a:t>Nonanal_denovo</a:t>
            </a:r>
            <a:endParaRPr sz="3100">
              <a:solidFill>
                <a:schemeClr val="dk1"/>
              </a:solidFill>
              <a:latin typeface="Calibri"/>
              <a:ea typeface="Calibri"/>
              <a:cs typeface="Calibri"/>
              <a:sym typeface="Calibri"/>
            </a:endParaRPr>
          </a:p>
        </p:txBody>
      </p:sp>
      <p:pic>
        <p:nvPicPr>
          <p:cNvPr id="352" name="Google Shape;352;p48"/>
          <p:cNvPicPr preferRelativeResize="0"/>
          <p:nvPr/>
        </p:nvPicPr>
        <p:blipFill>
          <a:blip r:embed="rId1"/>
          <a:stretch>
            <a:fillRect/>
          </a:stretch>
        </p:blipFill>
        <p:spPr>
          <a:xfrm>
            <a:off x="152400" y="1062425"/>
            <a:ext cx="6874412" cy="5643174"/>
          </a:xfrm>
          <a:prstGeom prst="rect">
            <a:avLst/>
          </a:prstGeom>
          <a:noFill/>
          <a:ln>
            <a:noFill/>
          </a:ln>
        </p:spPr>
      </p:pic>
      <p:pic>
        <p:nvPicPr>
          <p:cNvPr id="353" name="Google Shape;353;p48"/>
          <p:cNvPicPr preferRelativeResize="0"/>
          <p:nvPr/>
        </p:nvPicPr>
        <p:blipFill>
          <a:blip r:embed="rId2"/>
          <a:stretch>
            <a:fillRect/>
          </a:stretch>
        </p:blipFill>
        <p:spPr>
          <a:xfrm>
            <a:off x="7179212" y="1062425"/>
            <a:ext cx="4860388" cy="50391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647700" y="258445"/>
            <a:ext cx="10515600" cy="1325700"/>
          </a:xfrm>
          <a:prstGeom prst="rect">
            <a:avLst/>
          </a:prstGeom>
        </p:spPr>
        <p:txBody>
          <a:bodyPr spcFirstLastPara="1" wrap="square" lIns="91425" tIns="45700" rIns="91425" bIns="45700" anchor="ctr" anchorCtr="0">
            <a:normAutofit/>
          </a:bodyPr>
          <a:lstStyle/>
          <a:p>
            <a:pPr marL="0" lvl="0" indent="0" algn="l" rtl="0">
              <a:lnSpc>
                <a:spcPct val="125000"/>
              </a:lnSpc>
              <a:spcBef>
                <a:spcPts val="1800"/>
              </a:spcBef>
              <a:spcAft>
                <a:spcPts val="400"/>
              </a:spcAft>
              <a:buNone/>
            </a:pPr>
            <a:r>
              <a:rPr lang="en-US" sz="3200" b="1">
                <a:solidFill>
                  <a:srgbClr val="1F2328"/>
                </a:solidFill>
                <a:highlight>
                  <a:srgbClr val="FFFFFF"/>
                </a:highlight>
                <a:latin typeface="Arial" panose="020B0604020202090204"/>
                <a:ea typeface="Arial" panose="020B0604020202090204"/>
                <a:cs typeface="Arial" panose="020B0604020202090204"/>
                <a:sym typeface="Arial" panose="020B0604020202090204"/>
              </a:rPr>
              <a:t>Analysis of chosen sequences - refolding</a:t>
            </a:r>
            <a:endParaRPr sz="5900"/>
          </a:p>
        </p:txBody>
      </p:sp>
      <p:sp>
        <p:nvSpPr>
          <p:cNvPr id="360" name="Google Shape;360;p49"/>
          <p:cNvSpPr txBox="1">
            <a:spLocks noGrp="1"/>
          </p:cNvSpPr>
          <p:nvPr>
            <p:ph type="body" idx="1"/>
          </p:nvPr>
        </p:nvSpPr>
        <p:spPr>
          <a:xfrm>
            <a:off x="647700" y="1679450"/>
            <a:ext cx="105156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One approach which has been shown to work quite well to improve the success rate of designs is the concept of “forward folding”. That is, after using a particular structure to design a sequence, can you recapitulate the structure from that sequence? The concept is that under experimental conditions, the only information you’re providing is the input protein sequence. You’re therefore looking for designs which can robustly produce the desired structure from that sequence.</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r>
              <a:rPr lang="en-US" sz="2400">
                <a:solidFill>
                  <a:srgbClr val="1F2328"/>
                </a:solidFill>
                <a:highlight>
                  <a:srgbClr val="FFFFFF"/>
                </a:highlight>
                <a:latin typeface="Arial" panose="020B0604020202090204"/>
                <a:ea typeface="Arial" panose="020B0604020202090204"/>
                <a:cs typeface="Arial" panose="020B0604020202090204"/>
                <a:sym typeface="Arial" panose="020B0604020202090204"/>
              </a:rPr>
              <a:t>Here we use ESM Fold to refold the generated sequence.</a:t>
            </a:r>
            <a:endParaRPr sz="2400">
              <a:solidFill>
                <a:srgbClr val="1F2328"/>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spcBef>
                <a:spcPts val="1000"/>
              </a:spcBef>
              <a:spcAft>
                <a:spcPts val="0"/>
              </a:spcAft>
              <a:buNone/>
            </a:pP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0"/>
          <p:cNvPicPr preferRelativeResize="0"/>
          <p:nvPr/>
        </p:nvPicPr>
        <p:blipFill>
          <a:blip r:embed="rId1"/>
          <a:stretch>
            <a:fillRect/>
          </a:stretch>
        </p:blipFill>
        <p:spPr>
          <a:xfrm>
            <a:off x="2369375" y="152400"/>
            <a:ext cx="6221538" cy="655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1"/>
          <p:cNvPicPr preferRelativeResize="0"/>
          <p:nvPr/>
        </p:nvPicPr>
        <p:blipFill>
          <a:blip r:embed="rId1"/>
          <a:stretch>
            <a:fillRect/>
          </a:stretch>
        </p:blipFill>
        <p:spPr>
          <a:xfrm>
            <a:off x="152400" y="152400"/>
            <a:ext cx="5550582" cy="6553202"/>
          </a:xfrm>
          <a:prstGeom prst="rect">
            <a:avLst/>
          </a:prstGeom>
          <a:noFill/>
          <a:ln>
            <a:noFill/>
          </a:ln>
        </p:spPr>
      </p:pic>
      <p:pic>
        <p:nvPicPr>
          <p:cNvPr id="373" name="Google Shape;373;p51"/>
          <p:cNvPicPr preferRelativeResize="0"/>
          <p:nvPr/>
        </p:nvPicPr>
        <p:blipFill>
          <a:blip r:embed="rId2"/>
          <a:stretch>
            <a:fillRect/>
          </a:stretch>
        </p:blipFill>
        <p:spPr>
          <a:xfrm>
            <a:off x="5855382" y="152400"/>
            <a:ext cx="5529910" cy="65532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Limitations of Current Early BC Diagnosis</a:t>
            </a:r>
            <a:endParaRPr lang="en-US"/>
          </a:p>
        </p:txBody>
      </p:sp>
      <p:sp>
        <p:nvSpPr>
          <p:cNvPr id="102" name="Google Shape;102;p15"/>
          <p:cNvSpPr txBox="1">
            <a:spLocks noGrp="1"/>
          </p:cNvSpPr>
          <p:nvPr>
            <p:ph type="body" idx="1"/>
          </p:nvPr>
        </p:nvSpPr>
        <p:spPr>
          <a:xfrm>
            <a:off x="647700" y="1483360"/>
            <a:ext cx="5249666"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rgbClr val="3F3F3F"/>
              </a:buClr>
              <a:buSzPct val="100000"/>
              <a:buChar char="•"/>
            </a:pPr>
            <a:r>
              <a:rPr lang="en-US"/>
              <a:t>Imaging Techniques</a:t>
            </a:r>
            <a:br>
              <a:rPr lang="en-US"/>
            </a:br>
            <a:r>
              <a:rPr lang="en-US"/>
              <a:t>- Dense breast tissue can obscure small lesions, leading to an increased rate of missed diagnoses</a:t>
            </a:r>
            <a:br>
              <a:rPr lang="en-US"/>
            </a:br>
            <a:r>
              <a:rPr lang="en-US"/>
              <a:t>- Imaging techniques are expensive</a:t>
            </a:r>
            <a:br>
              <a:rPr lang="en-US"/>
            </a:br>
            <a:r>
              <a:rPr lang="en-US"/>
              <a:t>- Radiation Exposure</a:t>
            </a:r>
            <a:endParaRPr lang="en-US"/>
          </a:p>
          <a:p>
            <a:pPr marL="228600" lvl="0" indent="-228600" algn="l" rtl="0">
              <a:lnSpc>
                <a:spcPct val="90000"/>
              </a:lnSpc>
              <a:spcBef>
                <a:spcPts val="1000"/>
              </a:spcBef>
              <a:spcAft>
                <a:spcPts val="0"/>
              </a:spcAft>
              <a:buClr>
                <a:srgbClr val="3F3F3F"/>
              </a:buClr>
              <a:buSzPct val="100000"/>
              <a:buChar char="•"/>
            </a:pPr>
            <a:r>
              <a:rPr lang="en-US"/>
              <a:t>Pathology</a:t>
            </a:r>
            <a:br>
              <a:rPr lang="en-US"/>
            </a:br>
            <a:r>
              <a:rPr lang="en-US"/>
              <a:t>- Difficulties in Obtaining Tissue Samples</a:t>
            </a:r>
            <a:br>
              <a:rPr lang="en-US"/>
            </a:br>
            <a:r>
              <a:rPr lang="en-US"/>
              <a:t>- Subjectivity of Diagnostic Criteria</a:t>
            </a:r>
            <a:br>
              <a:rPr lang="en-US"/>
            </a:br>
            <a:r>
              <a:rPr lang="en-US"/>
              <a:t>- High Technical Barriers</a:t>
            </a:r>
            <a:endParaRPr lang="en-US"/>
          </a:p>
        </p:txBody>
      </p:sp>
      <p:pic>
        <p:nvPicPr>
          <p:cNvPr id="103" name="Google Shape;103;p15"/>
          <p:cNvPicPr preferRelativeResize="0"/>
          <p:nvPr/>
        </p:nvPicPr>
        <p:blipFill rotWithShape="1">
          <a:blip r:embed="rId1"/>
          <a:srcRect/>
          <a:stretch>
            <a:fillRect/>
          </a:stretch>
        </p:blipFill>
        <p:spPr>
          <a:xfrm>
            <a:off x="7352099" y="1483174"/>
            <a:ext cx="2817620" cy="2299617"/>
          </a:xfrm>
          <a:prstGeom prst="rect">
            <a:avLst/>
          </a:prstGeom>
          <a:noFill/>
          <a:ln>
            <a:noFill/>
          </a:ln>
        </p:spPr>
      </p:pic>
      <p:pic>
        <p:nvPicPr>
          <p:cNvPr id="104" name="Google Shape;104;p15"/>
          <p:cNvPicPr preferRelativeResize="0"/>
          <p:nvPr/>
        </p:nvPicPr>
        <p:blipFill rotWithShape="1">
          <a:blip r:embed="rId2"/>
          <a:srcRect/>
          <a:stretch>
            <a:fillRect/>
          </a:stretch>
        </p:blipFill>
        <p:spPr>
          <a:xfrm>
            <a:off x="7414202" y="3782791"/>
            <a:ext cx="2693413" cy="26934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603428"/>
            <a:ext cx="7513320" cy="690675"/>
          </a:xfrm>
        </p:spPr>
        <p:txBody>
          <a:bodyPr>
            <a:noAutofit/>
          </a:bodyPr>
          <a:lstStyle/>
          <a:p>
            <a:pPr algn="l"/>
            <a:r>
              <a:rPr lang="en-US" altLang="zh-CN" sz="3400" b="1" dirty="0">
                <a:latin typeface="Times New Roman" panose="02020503050405090304" pitchFamily="18" charset="0"/>
                <a:cs typeface="Times New Roman" panose="02020503050405090304" pitchFamily="18" charset="0"/>
              </a:rPr>
              <a:t>Autodock Vina  </a:t>
            </a:r>
            <a:r>
              <a:rPr lang="zh-CN" altLang="en-US" sz="3200" b="1" dirty="0">
                <a:latin typeface="楷体" panose="02010609060101010101" pitchFamily="49" charset="-122"/>
                <a:ea typeface="楷体" panose="02010609060101010101" pitchFamily="49" charset="-122"/>
                <a:cs typeface="Times New Roman" panose="02020503050405090304" pitchFamily="18" charset="0"/>
              </a:rPr>
              <a:t>半柔性对接</a:t>
            </a:r>
            <a:endParaRPr lang="zh-CN" altLang="en-US" sz="3400" b="1" dirty="0">
              <a:latin typeface="楷体" panose="02010609060101010101" pitchFamily="49" charset="-122"/>
              <a:ea typeface="楷体" panose="02010609060101010101" pitchFamily="49" charset="-122"/>
              <a:cs typeface="Times New Roman" panose="02020503050405090304" pitchFamily="18" charset="0"/>
            </a:endParaRPr>
          </a:p>
        </p:txBody>
      </p:sp>
      <p:pic>
        <p:nvPicPr>
          <p:cNvPr id="8" name="图片 7"/>
          <p:cNvPicPr>
            <a:picLocks noChangeAspect="1"/>
          </p:cNvPicPr>
          <p:nvPr/>
        </p:nvPicPr>
        <p:blipFill>
          <a:blip r:embed="rId1"/>
          <a:stretch>
            <a:fillRect/>
          </a:stretch>
        </p:blipFill>
        <p:spPr>
          <a:xfrm>
            <a:off x="59634" y="1332105"/>
            <a:ext cx="8805799" cy="4669569"/>
          </a:xfrm>
          <a:prstGeom prst="rect">
            <a:avLst/>
          </a:prstGeom>
        </p:spPr>
      </p:pic>
      <p:pic>
        <p:nvPicPr>
          <p:cNvPr id="4" name="图片 3"/>
          <p:cNvPicPr>
            <a:picLocks noChangeAspect="1"/>
          </p:cNvPicPr>
          <p:nvPr/>
        </p:nvPicPr>
        <p:blipFill>
          <a:blip r:embed="rId2"/>
          <a:srcRect b="2671"/>
          <a:stretch>
            <a:fillRect/>
          </a:stretch>
        </p:blipFill>
        <p:spPr>
          <a:xfrm>
            <a:off x="6394916" y="956335"/>
            <a:ext cx="5125396" cy="2944773"/>
          </a:xfrm>
          <a:prstGeom prst="rect">
            <a:avLst/>
          </a:prstGeom>
        </p:spPr>
      </p:pic>
      <p:sp>
        <p:nvSpPr>
          <p:cNvPr id="9" name="文本框 8"/>
          <p:cNvSpPr txBox="1"/>
          <p:nvPr/>
        </p:nvSpPr>
        <p:spPr>
          <a:xfrm>
            <a:off x="7659387" y="5028027"/>
            <a:ext cx="4038600" cy="1200329"/>
          </a:xfrm>
          <a:prstGeom prst="rect">
            <a:avLst/>
          </a:prstGeom>
          <a:noFill/>
        </p:spPr>
        <p:txBody>
          <a:bodyPr wrap="square" rtlCol="0">
            <a:spAutoFit/>
          </a:bodyPr>
          <a:lstStyle/>
          <a:p>
            <a:r>
              <a:rPr lang="en-US" altLang="zh-CN" sz="2400" b="1" dirty="0">
                <a:latin typeface="Times New Roman" panose="02020503050405090304" pitchFamily="18" charset="0"/>
                <a:cs typeface="Times New Roman" panose="02020503050405090304" pitchFamily="18" charset="0"/>
              </a:rPr>
              <a:t>&gt;-4kcal/mol: </a:t>
            </a:r>
            <a:r>
              <a:rPr lang="zh-CN" altLang="en-US" sz="2400" b="1" dirty="0">
                <a:latin typeface="楷体" panose="02010609060101010101" pitchFamily="49" charset="-122"/>
                <a:ea typeface="楷体" panose="02010609060101010101" pitchFamily="49" charset="-122"/>
                <a:cs typeface="Times New Roman" panose="02020503050405090304" pitchFamily="18" charset="0"/>
              </a:rPr>
              <a:t>结合作用较差</a:t>
            </a:r>
            <a:endParaRPr lang="en-US" altLang="zh-CN" sz="2400" b="1" dirty="0">
              <a:latin typeface="楷体" panose="02010609060101010101" pitchFamily="49" charset="-122"/>
              <a:ea typeface="楷体" panose="02010609060101010101" pitchFamily="49" charset="-122"/>
              <a:cs typeface="Times New Roman" panose="02020503050405090304" pitchFamily="18" charset="0"/>
            </a:endParaRPr>
          </a:p>
          <a:p>
            <a:r>
              <a:rPr lang="en-US" altLang="zh-CN" sz="2400" b="1" dirty="0">
                <a:latin typeface="Times New Roman" panose="02020503050405090304" pitchFamily="18" charset="0"/>
                <a:cs typeface="Times New Roman" panose="02020503050405090304" pitchFamily="18" charset="0"/>
              </a:rPr>
              <a:t>-4~-7kcal/mol: </a:t>
            </a:r>
            <a:r>
              <a:rPr lang="zh-CN" altLang="en-US" sz="2400" b="1" dirty="0">
                <a:latin typeface="楷体" panose="02010609060101010101" pitchFamily="49" charset="-122"/>
                <a:ea typeface="楷体" panose="02010609060101010101" pitchFamily="49" charset="-122"/>
                <a:cs typeface="Times New Roman" panose="02020503050405090304" pitchFamily="18" charset="0"/>
              </a:rPr>
              <a:t>结合作用中等</a:t>
            </a:r>
            <a:endParaRPr lang="en-US" altLang="zh-CN" sz="2400" b="1" dirty="0">
              <a:latin typeface="楷体" panose="02010609060101010101" pitchFamily="49" charset="-122"/>
              <a:ea typeface="楷体" panose="02010609060101010101" pitchFamily="49" charset="-122"/>
              <a:cs typeface="Times New Roman" panose="02020503050405090304" pitchFamily="18" charset="0"/>
            </a:endParaRPr>
          </a:p>
          <a:p>
            <a:r>
              <a:rPr lang="en-US" altLang="zh-CN" sz="2400" b="1" dirty="0">
                <a:latin typeface="Times New Roman" panose="02020503050405090304" pitchFamily="18" charset="0"/>
                <a:cs typeface="Times New Roman" panose="02020503050405090304" pitchFamily="18" charset="0"/>
              </a:rPr>
              <a:t>&lt;-7kcal/mol: </a:t>
            </a:r>
            <a:r>
              <a:rPr lang="zh-CN" altLang="en-US" sz="2400" b="1" dirty="0">
                <a:latin typeface="楷体" panose="02010609060101010101" pitchFamily="49" charset="-122"/>
                <a:ea typeface="楷体" panose="02010609060101010101" pitchFamily="49" charset="-122"/>
                <a:cs typeface="Times New Roman" panose="02020503050405090304" pitchFamily="18" charset="0"/>
              </a:rPr>
              <a:t>结合能力较强</a:t>
            </a:r>
            <a:endParaRPr lang="en-US" altLang="zh-CN" sz="2400" b="1" dirty="0">
              <a:latin typeface="楷体" panose="02010609060101010101" pitchFamily="49" charset="-122"/>
              <a:ea typeface="楷体" panose="02010609060101010101" pitchFamily="49" charset="-122"/>
              <a:cs typeface="Times New Roman" panose="02020503050405090304" pitchFamily="18" charset="0"/>
            </a:endParaRPr>
          </a:p>
        </p:txBody>
      </p:sp>
      <p:sp>
        <p:nvSpPr>
          <p:cNvPr id="12" name="标题 1"/>
          <p:cNvSpPr txBox="1"/>
          <p:nvPr/>
        </p:nvSpPr>
        <p:spPr>
          <a:xfrm>
            <a:off x="0" y="62175"/>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Times New Roman" panose="02020503050405090304" pitchFamily="18" charset="0"/>
                <a:cs typeface="Times New Roman" panose="02020503050405090304" pitchFamily="18" charset="0"/>
              </a:rPr>
              <a:t>Results</a:t>
            </a:r>
            <a:endParaRPr lang="zh-CN" altLang="en-US" sz="2800"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p:nvPr/>
        </p:nvSpPr>
        <p:spPr>
          <a:xfrm>
            <a:off x="0" y="563451"/>
            <a:ext cx="7513320" cy="6906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BminOBP9_S24P &amp; hexanal</a:t>
            </a:r>
            <a:endParaRPr lang="zh-CN" altLang="en-US" sz="3200" b="1" dirty="0">
              <a:latin typeface="Times New Roman" panose="02020503050405090304" pitchFamily="18" charset="0"/>
              <a:ea typeface="楷体" panose="02010609060101010101" pitchFamily="49" charset="-122"/>
              <a:cs typeface="Times New Roman" panose="02020503050405090304" pitchFamily="18" charset="0"/>
            </a:endParaRPr>
          </a:p>
        </p:txBody>
      </p:sp>
      <p:graphicFrame>
        <p:nvGraphicFramePr>
          <p:cNvPr id="6" name="表格 5"/>
          <p:cNvGraphicFramePr>
            <a:graphicFrameLocks noGrp="1"/>
          </p:cNvGraphicFramePr>
          <p:nvPr/>
        </p:nvGraphicFramePr>
        <p:xfrm>
          <a:off x="379828" y="1370154"/>
          <a:ext cx="6485206" cy="4870769"/>
        </p:xfrm>
        <a:graphic>
          <a:graphicData uri="http://schemas.openxmlformats.org/drawingml/2006/table">
            <a:tbl>
              <a:tblPr/>
              <a:tblGrid>
                <a:gridCol w="1978408"/>
                <a:gridCol w="1272123"/>
                <a:gridCol w="1941802"/>
                <a:gridCol w="1292873"/>
              </a:tblGrid>
              <a:tr h="828473">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with RFdiffusionAA</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Hexanal</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(kcal/mol)</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without RFdiffusionAA</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Hexanal</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p>
                      <a:pPr marL="0" marR="0" lvl="0" indent="0" algn="ctr" defTabSz="914400" rtl="0" eaLnBrk="1" fontAlgn="b" latinLnBrk="0" hangingPunct="1">
                        <a:lnSpc>
                          <a:spcPct val="100000"/>
                        </a:lnSpc>
                        <a:spcBef>
                          <a:spcPts val="0"/>
                        </a:spcBef>
                        <a:spcAft>
                          <a:spcPts val="0"/>
                        </a:spcAft>
                        <a:buClrTx/>
                        <a:buSzTx/>
                        <a:buFontTx/>
                        <a:buNone/>
                        <a:defRPr/>
                      </a:pPr>
                      <a:r>
                        <a:rPr lang="en-US" altLang="zh-CN" sz="2000" b="1" i="0" u="none" strike="noStrike" dirty="0">
                          <a:solidFill>
                            <a:srgbClr val="000000"/>
                          </a:solidFill>
                          <a:effectLst/>
                          <a:latin typeface="Times New Roman" panose="02020503050405090304" pitchFamily="18" charset="0"/>
                          <a:ea typeface="+mn-ea"/>
                        </a:rPr>
                        <a:t>(kcal/mol)</a:t>
                      </a:r>
                      <a:endParaRPr lang="en-US" altLang="zh-CN" sz="2000" b="1" i="0" u="none" strike="noStrike" dirty="0">
                        <a:solidFill>
                          <a:srgbClr val="000000"/>
                        </a:solidFill>
                        <a:effectLst/>
                        <a:latin typeface="Times New Roman" panose="02020503050405090304" pitchFamily="18" charset="0"/>
                        <a:ea typeface="+mn-ea"/>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36012">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1</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-3.9</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1</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-3.6</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2</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-4.4</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2</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-3.7</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-4.0</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-3.2</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4</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-3.7</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4</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-3.4</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5</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-3.6</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5</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-3.8</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6</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-3.7</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6</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-3.3</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7</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-3.6</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7</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-3.8</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8</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-4.2</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8</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-3.4</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9</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-3.7</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9</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-3.2</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352154">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10</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-3.9</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a:solidFill>
                            <a:srgbClr val="000000"/>
                          </a:solidFill>
                          <a:effectLst/>
                          <a:latin typeface="Times New Roman" panose="02020503050405090304" pitchFamily="18" charset="0"/>
                          <a:ea typeface="等线" panose="02010600030101010101" pitchFamily="2" charset="-122"/>
                        </a:rPr>
                        <a:t>10</a:t>
                      </a:r>
                      <a:endParaRPr lang="en-US" altLang="zh-CN" sz="2000" b="1" i="0" u="none" strike="noStrike">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-3.6</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r h="536898">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BminOBP9_S24P</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-4.4</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panose="02020503050405090304" pitchFamily="18" charset="0"/>
                          <a:ea typeface="等线" panose="02010600030101010101" pitchFamily="2" charset="-122"/>
                        </a:rPr>
                        <a:t>BminOBP9_S24P</a:t>
                      </a:r>
                      <a:endParaRPr lang="en-US"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-4.4</a:t>
                      </a:r>
                      <a:endParaRPr lang="en-US" altLang="zh-CN" sz="2000" b="1" i="0" u="none" strike="noStrike" dirty="0">
                        <a:solidFill>
                          <a:srgbClr val="000000"/>
                        </a:solidFill>
                        <a:effectLst/>
                        <a:latin typeface="Times New Roman" panose="02020503050405090304" pitchFamily="18" charset="0"/>
                        <a:ea typeface="等线" panose="02010600030101010101" pitchFamily="2" charset="-122"/>
                      </a:endParaRPr>
                    </a:p>
                  </a:txBody>
                  <a:tcPr marL="4763" marR="4763" marT="476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bl>
          </a:graphicData>
        </a:graphic>
      </p:graphicFrame>
      <p:pic>
        <p:nvPicPr>
          <p:cNvPr id="7" name="图片 6"/>
          <p:cNvPicPr>
            <a:picLocks noChangeAspect="1"/>
          </p:cNvPicPr>
          <p:nvPr/>
        </p:nvPicPr>
        <p:blipFill>
          <a:blip r:embed="rId1"/>
          <a:srcRect b="3028"/>
          <a:stretch>
            <a:fillRect/>
          </a:stretch>
        </p:blipFill>
        <p:spPr>
          <a:xfrm>
            <a:off x="7432860" y="794284"/>
            <a:ext cx="4052821" cy="2319995"/>
          </a:xfrm>
          <a:prstGeom prst="rect">
            <a:avLst/>
          </a:prstGeom>
        </p:spPr>
      </p:pic>
      <p:pic>
        <p:nvPicPr>
          <p:cNvPr id="8" name="图片 7"/>
          <p:cNvPicPr>
            <a:picLocks noChangeAspect="1"/>
          </p:cNvPicPr>
          <p:nvPr/>
        </p:nvPicPr>
        <p:blipFill>
          <a:blip r:embed="rId2"/>
          <a:stretch>
            <a:fillRect/>
          </a:stretch>
        </p:blipFill>
        <p:spPr>
          <a:xfrm>
            <a:off x="7462085" y="3994283"/>
            <a:ext cx="4052821" cy="2324104"/>
          </a:xfrm>
          <a:prstGeom prst="rect">
            <a:avLst/>
          </a:prstGeom>
        </p:spPr>
      </p:pic>
      <p:sp>
        <p:nvSpPr>
          <p:cNvPr id="9" name="文本框 8"/>
          <p:cNvSpPr txBox="1"/>
          <p:nvPr/>
        </p:nvSpPr>
        <p:spPr>
          <a:xfrm>
            <a:off x="7369993" y="332619"/>
            <a:ext cx="4540368" cy="461665"/>
          </a:xfrm>
          <a:prstGeom prst="rect">
            <a:avLst/>
          </a:prstGeom>
          <a:noFill/>
        </p:spPr>
        <p:txBody>
          <a:bodyPr wrap="square" rtlCol="0">
            <a:spAutoFit/>
          </a:bodyPr>
          <a:lstStyle/>
          <a:p>
            <a:r>
              <a:rPr lang="en-US" altLang="zh-CN" sz="2400" b="1" i="0" u="none" strike="noStrike" dirty="0">
                <a:solidFill>
                  <a:srgbClr val="000000"/>
                </a:solidFill>
                <a:effectLst/>
                <a:latin typeface="Times New Roman" panose="02020503050405090304" pitchFamily="18" charset="0"/>
                <a:ea typeface="等线" panose="02010600030101010101" pitchFamily="2" charset="-122"/>
              </a:rPr>
              <a:t>BminOBP9_S24P       </a:t>
            </a:r>
            <a:r>
              <a:rPr lang="en-US" altLang="zh-CN" sz="2000" b="1" i="0" u="none" strike="noStrike" dirty="0">
                <a:solidFill>
                  <a:srgbClr val="000000"/>
                </a:solidFill>
                <a:effectLst/>
                <a:latin typeface="Times New Roman" panose="02020503050405090304" pitchFamily="18" charset="0"/>
                <a:ea typeface="等线" panose="02010600030101010101" pitchFamily="2" charset="-122"/>
              </a:rPr>
              <a:t>score:-374.2</a:t>
            </a:r>
            <a:endParaRPr lang="en-US" altLang="zh-CN" sz="2400" b="1" i="0" u="none" strike="noStrike" dirty="0">
              <a:solidFill>
                <a:srgbClr val="000000"/>
              </a:solidFill>
              <a:effectLst/>
              <a:latin typeface="Times New Roman" panose="02020503050405090304" pitchFamily="18" charset="0"/>
              <a:ea typeface="等线" panose="02010600030101010101" pitchFamily="2" charset="-122"/>
            </a:endParaRPr>
          </a:p>
        </p:txBody>
      </p:sp>
      <p:sp>
        <p:nvSpPr>
          <p:cNvPr id="12" name="文本框 11"/>
          <p:cNvSpPr txBox="1"/>
          <p:nvPr/>
        </p:nvSpPr>
        <p:spPr>
          <a:xfrm>
            <a:off x="7382783" y="3532618"/>
            <a:ext cx="4355330" cy="461665"/>
          </a:xfrm>
          <a:prstGeom prst="rect">
            <a:avLst/>
          </a:prstGeom>
          <a:noFill/>
        </p:spPr>
        <p:txBody>
          <a:bodyPr wrap="square" rtlCol="0">
            <a:spAutoFit/>
          </a:bodyPr>
          <a:lstStyle/>
          <a:p>
            <a:r>
              <a:rPr lang="en-US" altLang="zh-CN" sz="2400" b="1" dirty="0">
                <a:latin typeface="Times New Roman" panose="02020503050405090304" pitchFamily="18" charset="0"/>
                <a:ea typeface="楷体" panose="02010609060101010101" pitchFamily="49" charset="-122"/>
                <a:cs typeface="Times New Roman" panose="02020503050405090304" pitchFamily="18" charset="0"/>
              </a:rPr>
              <a:t>2                                  </a:t>
            </a:r>
            <a:r>
              <a:rPr lang="en-US" altLang="zh-CN" sz="2000" b="1" dirty="0">
                <a:latin typeface="Times New Roman" panose="02020503050405090304" pitchFamily="18" charset="0"/>
                <a:ea typeface="楷体" panose="02010609060101010101" pitchFamily="49" charset="-122"/>
                <a:cs typeface="Times New Roman" panose="02020503050405090304" pitchFamily="18" charset="0"/>
              </a:rPr>
              <a:t>score:-465.5</a:t>
            </a:r>
            <a:endParaRPr lang="zh-CN" altLang="en-US" sz="2400" b="1" dirty="0">
              <a:latin typeface="Times New Roman" panose="02020503050405090304" pitchFamily="18" charset="0"/>
              <a:ea typeface="楷体" panose="02010609060101010101" pitchFamily="49" charset="-122"/>
              <a:cs typeface="Times New Roman" panose="02020503050405090304" pitchFamily="18" charset="0"/>
            </a:endParaRPr>
          </a:p>
        </p:txBody>
      </p:sp>
      <p:pic>
        <p:nvPicPr>
          <p:cNvPr id="14" name="图片 13"/>
          <p:cNvPicPr>
            <a:picLocks noChangeAspect="1"/>
          </p:cNvPicPr>
          <p:nvPr/>
        </p:nvPicPr>
        <p:blipFill>
          <a:blip r:embed="rId3"/>
          <a:stretch>
            <a:fillRect/>
          </a:stretch>
        </p:blipFill>
        <p:spPr>
          <a:xfrm>
            <a:off x="1520237" y="2416086"/>
            <a:ext cx="4113329" cy="3337387"/>
          </a:xfrm>
          <a:prstGeom prst="rect">
            <a:avLst/>
          </a:prstGeom>
        </p:spPr>
      </p:pic>
      <p:sp>
        <p:nvSpPr>
          <p:cNvPr id="15" name="标题 1"/>
          <p:cNvSpPr txBox="1"/>
          <p:nvPr/>
        </p:nvSpPr>
        <p:spPr>
          <a:xfrm>
            <a:off x="34787" y="39028"/>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Times New Roman" panose="02020503050405090304" pitchFamily="18" charset="0"/>
                <a:cs typeface="Times New Roman" panose="02020503050405090304" pitchFamily="18" charset="0"/>
              </a:rPr>
              <a:t>Results</a:t>
            </a:r>
            <a:endParaRPr lang="zh-CN" altLang="en-US" sz="2800" b="1" dirty="0">
              <a:latin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62175"/>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pitchFamily="18" charset="0"/>
                <a:cs typeface="Times New Roman" panose="02020503050405090304" pitchFamily="18" charset="0"/>
              </a:rPr>
              <a:t>Results</a:t>
            </a:r>
            <a:endParaRPr lang="zh-CN" altLang="en-US" sz="2400" b="1" dirty="0">
              <a:latin typeface="Times New Roman" panose="02020503050405090304" pitchFamily="18" charset="0"/>
              <a:cs typeface="Times New Roman" panose="02020503050405090304" pitchFamily="18" charset="0"/>
            </a:endParaRPr>
          </a:p>
        </p:txBody>
      </p:sp>
      <p:sp>
        <p:nvSpPr>
          <p:cNvPr id="5" name="副标题 2"/>
          <p:cNvSpPr txBox="1"/>
          <p:nvPr/>
        </p:nvSpPr>
        <p:spPr>
          <a:xfrm>
            <a:off x="-44394" y="3028842"/>
            <a:ext cx="7513320" cy="6906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SaveOBP9 &amp; Octanal </a:t>
            </a:r>
            <a:r>
              <a:rPr lang="en-US" altLang="zh-CN" sz="1800" b="1" i="0" u="none" strike="noStrike" dirty="0">
                <a:solidFill>
                  <a:srgbClr val="000000"/>
                </a:solidFill>
                <a:effectLst/>
                <a:latin typeface="Times New Roman" panose="02020503050405090304" pitchFamily="18" charset="0"/>
                <a:ea typeface="等线" panose="02010600030101010101" pitchFamily="2" charset="-122"/>
              </a:rPr>
              <a:t>(kcal/mol)</a:t>
            </a:r>
            <a:endParaRPr lang="en-US" altLang="zh-CN" sz="1800" b="1" i="0" u="none" strike="noStrike" dirty="0">
              <a:solidFill>
                <a:srgbClr val="000000"/>
              </a:solidFill>
              <a:effectLst/>
              <a:latin typeface="Times New Roman" panose="02020503050405090304" pitchFamily="18" charset="0"/>
              <a:ea typeface="等线" panose="02010600030101010101" pitchFamily="2" charset="-122"/>
            </a:endParaRPr>
          </a:p>
          <a:p>
            <a:pPr marL="0" indent="0">
              <a:buNone/>
            </a:pPr>
            <a:endParaRPr lang="zh-CN" altLang="en-US" sz="3200" b="1" dirty="0">
              <a:latin typeface="Times New Roman" panose="02020503050405090304" pitchFamily="18" charset="0"/>
              <a:ea typeface="楷体" panose="02010609060101010101" pitchFamily="49" charset="-122"/>
              <a:cs typeface="Times New Roman" panose="02020503050405090304" pitchFamily="18" charset="0"/>
            </a:endParaRPr>
          </a:p>
        </p:txBody>
      </p:sp>
      <p:sp>
        <p:nvSpPr>
          <p:cNvPr id="8" name="文本框 7"/>
          <p:cNvSpPr txBox="1"/>
          <p:nvPr/>
        </p:nvSpPr>
        <p:spPr>
          <a:xfrm>
            <a:off x="0" y="830105"/>
            <a:ext cx="7468926" cy="1692771"/>
          </a:xfrm>
          <a:prstGeom prst="rect">
            <a:avLst/>
          </a:prstGeom>
          <a:noFill/>
        </p:spPr>
        <p:txBody>
          <a:bodyPr wrap="square" rtlCol="0">
            <a:spAutoFit/>
          </a:bodyPr>
          <a:lstStyle/>
          <a:p>
            <a:r>
              <a:rPr lang="en-US" altLang="zh-CN" sz="3200" b="1" dirty="0">
                <a:latin typeface="Times New Roman" panose="02020503050405090304" pitchFamily="18" charset="0"/>
                <a:cs typeface="Times New Roman" panose="02020503050405090304" pitchFamily="18" charset="0"/>
              </a:rPr>
              <a:t>Screening Rules</a:t>
            </a:r>
            <a:r>
              <a:rPr lang="en-US" altLang="zh-CN" sz="2400" b="1" dirty="0">
                <a:latin typeface="Times New Roman" panose="02020503050405090304" pitchFamily="18" charset="0"/>
                <a:cs typeface="Times New Roman" panose="02020503050405090304" pitchFamily="18" charset="0"/>
              </a:rPr>
              <a:t>:</a:t>
            </a:r>
            <a:endParaRPr lang="en-US" altLang="zh-CN" sz="2400" b="1" dirty="0">
              <a:latin typeface="Times New Roman" panose="02020503050405090304" pitchFamily="18" charset="0"/>
              <a:cs typeface="Times New Roman" panose="02020503050405090304" pitchFamily="18" charset="0"/>
            </a:endParaRPr>
          </a:p>
          <a:p>
            <a:pPr marL="342900" indent="-342900">
              <a:buAutoNum type="arabicPeriod"/>
            </a:pPr>
            <a:r>
              <a:rPr lang="en-US" altLang="zh-CN" sz="2400" b="1" dirty="0">
                <a:latin typeface="Times New Roman" panose="02020503050405090304" pitchFamily="18" charset="0"/>
                <a:cs typeface="Times New Roman" panose="02020503050405090304" pitchFamily="18" charset="0"/>
              </a:rPr>
              <a:t>Affinity for target VOC better than nature OBP</a:t>
            </a:r>
            <a:endParaRPr lang="en-US" altLang="zh-CN" sz="2400" b="1" dirty="0">
              <a:latin typeface="Times New Roman" panose="02020503050405090304" pitchFamily="18" charset="0"/>
              <a:cs typeface="Times New Roman" panose="02020503050405090304" pitchFamily="18" charset="0"/>
            </a:endParaRPr>
          </a:p>
          <a:p>
            <a:pPr marL="342900" indent="-342900">
              <a:buAutoNum type="arabicPeriod"/>
            </a:pPr>
            <a:r>
              <a:rPr lang="en-US" altLang="zh-CN" sz="2400" b="1" dirty="0">
                <a:latin typeface="Times New Roman" panose="02020503050405090304" pitchFamily="18" charset="0"/>
                <a:cs typeface="Times New Roman" panose="02020503050405090304" pitchFamily="18" charset="0"/>
              </a:rPr>
              <a:t>Affinity for off target VOC weaker than nature OBP</a:t>
            </a:r>
            <a:endParaRPr lang="en-US" altLang="zh-CN" sz="2400" b="1" dirty="0">
              <a:latin typeface="Times New Roman" panose="02020503050405090304" pitchFamily="18" charset="0"/>
              <a:cs typeface="Times New Roman" panose="02020503050405090304" pitchFamily="18" charset="0"/>
            </a:endParaRPr>
          </a:p>
          <a:p>
            <a:pPr marL="342900" indent="-342900">
              <a:buAutoNum type="arabicPeriod"/>
            </a:pPr>
            <a:r>
              <a:rPr lang="en-US" altLang="zh-CN" sz="2400" b="1" dirty="0">
                <a:latin typeface="Times New Roman" panose="02020503050405090304" pitchFamily="18" charset="0"/>
                <a:cs typeface="Times New Roman" panose="02020503050405090304" pitchFamily="18" charset="0"/>
              </a:rPr>
              <a:t>Higher stability </a:t>
            </a:r>
            <a:endParaRPr lang="en-US" altLang="zh-CN" sz="2400" b="1" dirty="0">
              <a:latin typeface="Times New Roman" panose="02020503050405090304" pitchFamily="18" charset="0"/>
              <a:cs typeface="Times New Roman" panose="02020503050405090304" pitchFamily="18" charset="0"/>
            </a:endParaRPr>
          </a:p>
        </p:txBody>
      </p:sp>
      <p:graphicFrame>
        <p:nvGraphicFramePr>
          <p:cNvPr id="9" name="对象 8"/>
          <p:cNvGraphicFramePr>
            <a:graphicFrameLocks noChangeAspect="1"/>
          </p:cNvGraphicFramePr>
          <p:nvPr/>
        </p:nvGraphicFramePr>
        <p:xfrm>
          <a:off x="45830" y="3553394"/>
          <a:ext cx="6082748" cy="1301718"/>
        </p:xfrm>
        <a:graphic>
          <a:graphicData uri="http://schemas.openxmlformats.org/presentationml/2006/ole">
            <mc:AlternateContent xmlns:mc="http://schemas.openxmlformats.org/markup-compatibility/2006">
              <mc:Choice xmlns:v="urn:schemas-microsoft-com:vml" Requires="v">
                <p:oleObj spid="_x0000_s2" name="Worksheet" r:id="rId1" imgW="4370705" imgH="934085" progId="Excel.Sheet.12">
                  <p:embed/>
                </p:oleObj>
              </mc:Choice>
              <mc:Fallback>
                <p:oleObj name="Worksheet" r:id="rId1" imgW="4370705" imgH="934085" progId="Excel.Sheet.12">
                  <p:embed/>
                  <p:pic>
                    <p:nvPicPr>
                      <p:cNvPr id="0" name="对象 8"/>
                      <p:cNvPicPr/>
                      <p:nvPr/>
                    </p:nvPicPr>
                    <p:blipFill>
                      <a:blip r:embed="rId2"/>
                      <a:stretch>
                        <a:fillRect/>
                      </a:stretch>
                    </p:blipFill>
                    <p:spPr>
                      <a:xfrm>
                        <a:off x="45830" y="3553394"/>
                        <a:ext cx="6082748" cy="1301718"/>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680752" y="3553394"/>
          <a:ext cx="5358110" cy="1301718"/>
        </p:xfrm>
        <a:graphic>
          <a:graphicData uri="http://schemas.openxmlformats.org/presentationml/2006/ole">
            <mc:AlternateContent xmlns:mc="http://schemas.openxmlformats.org/markup-compatibility/2006">
              <mc:Choice xmlns:v="urn:schemas-microsoft-com:vml" Requires="v">
                <p:oleObj spid="_x0000_s3" name="Worksheet" r:id="rId3" imgW="3843655" imgH="934085" progId="Excel.Sheet.12">
                  <p:embed/>
                </p:oleObj>
              </mc:Choice>
              <mc:Fallback>
                <p:oleObj name="Worksheet" r:id="rId3" imgW="3843655" imgH="934085" progId="Excel.Sheet.12">
                  <p:embed/>
                  <p:pic>
                    <p:nvPicPr>
                      <p:cNvPr id="0" name="对象 9"/>
                      <p:cNvPicPr/>
                      <p:nvPr/>
                    </p:nvPicPr>
                    <p:blipFill>
                      <a:blip r:embed="rId4"/>
                      <a:stretch>
                        <a:fillRect/>
                      </a:stretch>
                    </p:blipFill>
                    <p:spPr>
                      <a:xfrm>
                        <a:off x="6680752" y="3553394"/>
                        <a:ext cx="5358110" cy="1301718"/>
                      </a:xfrm>
                      <a:prstGeom prst="rect">
                        <a:avLst/>
                      </a:prstGeom>
                    </p:spPr>
                  </p:pic>
                </p:oleObj>
              </mc:Fallback>
            </mc:AlternateContent>
          </a:graphicData>
        </a:graphic>
      </p:graphicFrame>
      <p:sp>
        <p:nvSpPr>
          <p:cNvPr id="14" name="文本框 13"/>
          <p:cNvSpPr txBox="1"/>
          <p:nvPr/>
        </p:nvSpPr>
        <p:spPr>
          <a:xfrm>
            <a:off x="6595855" y="2959268"/>
            <a:ext cx="5306253" cy="1077218"/>
          </a:xfrm>
          <a:prstGeom prst="rect">
            <a:avLst/>
          </a:prstGeom>
          <a:noFill/>
        </p:spPr>
        <p:txBody>
          <a:bodyPr wrap="square">
            <a:spAutoFit/>
          </a:bodyPr>
          <a:lstStyle/>
          <a:p>
            <a:pPr>
              <a:defRPr/>
            </a:pPr>
            <a:r>
              <a:rPr kumimoji="0" lang="en-US" altLang="zh-CN" sz="32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AgamCSP3_nonanal  </a:t>
            </a:r>
            <a:r>
              <a:rPr lang="en-US" altLang="zh-CN" b="1" i="0" u="none" strike="noStrike" dirty="0">
                <a:solidFill>
                  <a:srgbClr val="000000"/>
                </a:solidFill>
                <a:effectLst/>
                <a:latin typeface="Times New Roman" panose="02020503050405090304" pitchFamily="18" charset="0"/>
                <a:ea typeface="等线" panose="02010600030101010101" pitchFamily="2" charset="-122"/>
              </a:rPr>
              <a:t>(kcal/mol)</a:t>
            </a:r>
            <a:endParaRPr lang="en-US" altLang="zh-CN" b="1" i="0" u="none" strike="noStrike" dirty="0">
              <a:solidFill>
                <a:srgbClr val="000000"/>
              </a:solidFill>
              <a:effectLst/>
              <a:latin typeface="Times New Roman" panose="0202050305040509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62175"/>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pitchFamily="18" charset="0"/>
                <a:cs typeface="Times New Roman" panose="02020503050405090304" pitchFamily="18" charset="0"/>
              </a:rPr>
              <a:t>Results</a:t>
            </a:r>
            <a:endParaRPr lang="zh-CN" altLang="en-US" sz="2400" b="1" dirty="0">
              <a:latin typeface="Times New Roman" panose="02020503050405090304" pitchFamily="18" charset="0"/>
              <a:cs typeface="Times New Roman" panose="02020503050405090304" pitchFamily="18" charset="0"/>
            </a:endParaRPr>
          </a:p>
        </p:txBody>
      </p:sp>
      <p:sp>
        <p:nvSpPr>
          <p:cNvPr id="8" name="副标题 2"/>
          <p:cNvSpPr txBox="1"/>
          <p:nvPr/>
        </p:nvSpPr>
        <p:spPr>
          <a:xfrm>
            <a:off x="-1" y="637137"/>
            <a:ext cx="3761961" cy="1305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Analysis</a:t>
            </a:r>
            <a:endParaRPr lang="en-US" altLang="zh-CN" sz="32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r>
              <a:rPr lang="en-US" altLang="zh-CN" sz="3400" b="1" dirty="0">
                <a:latin typeface="Times New Roman" panose="02020503050405090304" pitchFamily="18" charset="0"/>
                <a:ea typeface="楷体" panose="02010609060101010101" pitchFamily="49" charset="-122"/>
                <a:cs typeface="Times New Roman" panose="02020503050405090304" pitchFamily="18" charset="0"/>
              </a:rPr>
              <a:t>Nature &amp; Design</a:t>
            </a:r>
            <a:endParaRPr lang="en-US" altLang="zh-CN" sz="34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endParaRPr lang="zh-CN" altLang="en-US" sz="3200" b="1" dirty="0">
              <a:latin typeface="Times New Roman" panose="02020503050405090304" pitchFamily="18" charset="0"/>
              <a:ea typeface="楷体" panose="02010609060101010101" pitchFamily="49" charset="-122"/>
              <a:cs typeface="Times New Roman" panose="02020503050405090304" pitchFamily="18" charset="0"/>
            </a:endParaRPr>
          </a:p>
        </p:txBody>
      </p:sp>
      <p:pic>
        <p:nvPicPr>
          <p:cNvPr id="17" name="图片 16"/>
          <p:cNvPicPr>
            <a:picLocks noChangeAspect="1"/>
          </p:cNvPicPr>
          <p:nvPr/>
        </p:nvPicPr>
        <p:blipFill>
          <a:blip r:embed="rId1"/>
          <a:srcRect l="15344" t="5942" r="33854" b="30507"/>
          <a:stretch>
            <a:fillRect/>
          </a:stretch>
        </p:blipFill>
        <p:spPr>
          <a:xfrm>
            <a:off x="834887" y="1795459"/>
            <a:ext cx="4248978" cy="3853520"/>
          </a:xfrm>
          <a:prstGeom prst="rect">
            <a:avLst/>
          </a:prstGeom>
        </p:spPr>
      </p:pic>
      <p:pic>
        <p:nvPicPr>
          <p:cNvPr id="13" name="图片 12"/>
          <p:cNvPicPr>
            <a:picLocks noChangeAspect="1"/>
          </p:cNvPicPr>
          <p:nvPr/>
        </p:nvPicPr>
        <p:blipFill>
          <a:blip r:embed="rId2"/>
          <a:srcRect l="22622" t="10561" r="29402" b="11186"/>
          <a:stretch>
            <a:fillRect/>
          </a:stretch>
        </p:blipFill>
        <p:spPr>
          <a:xfrm>
            <a:off x="6356727" y="1806889"/>
            <a:ext cx="5000386" cy="3725860"/>
          </a:xfrm>
          <a:prstGeom prst="rect">
            <a:avLst/>
          </a:prstGeom>
        </p:spPr>
      </p:pic>
      <p:sp>
        <p:nvSpPr>
          <p:cNvPr id="20" name="文本框 19"/>
          <p:cNvSpPr txBox="1"/>
          <p:nvPr/>
        </p:nvSpPr>
        <p:spPr>
          <a:xfrm>
            <a:off x="1972916" y="5648978"/>
            <a:ext cx="1789044"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AgamCSP3</a:t>
            </a:r>
            <a:endParaRPr lang="zh-CN" altLang="en-US" sz="2400" dirty="0"/>
          </a:p>
        </p:txBody>
      </p:sp>
      <p:sp>
        <p:nvSpPr>
          <p:cNvPr id="22" name="文本框 21"/>
          <p:cNvSpPr txBox="1"/>
          <p:nvPr/>
        </p:nvSpPr>
        <p:spPr>
          <a:xfrm>
            <a:off x="8081190" y="5648979"/>
            <a:ext cx="1447755"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Sample 6</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gamCSP3_nonanal">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 y="2555224"/>
            <a:ext cx="6598966" cy="3711918"/>
          </a:xfrm>
          <a:prstGeom prst="rect">
            <a:avLst/>
          </a:prstGeom>
        </p:spPr>
      </p:pic>
      <p:sp>
        <p:nvSpPr>
          <p:cNvPr id="4" name="标题 1"/>
          <p:cNvSpPr txBox="1"/>
          <p:nvPr/>
        </p:nvSpPr>
        <p:spPr>
          <a:xfrm>
            <a:off x="0" y="62175"/>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pitchFamily="18" charset="0"/>
                <a:cs typeface="Times New Roman" panose="02020503050405090304" pitchFamily="18" charset="0"/>
              </a:rPr>
              <a:t>Results</a:t>
            </a:r>
            <a:endParaRPr lang="zh-CN" altLang="en-US" sz="2400" b="1" dirty="0">
              <a:latin typeface="Times New Roman" panose="02020503050405090304" pitchFamily="18" charset="0"/>
              <a:cs typeface="Times New Roman" panose="02020503050405090304" pitchFamily="18" charset="0"/>
            </a:endParaRPr>
          </a:p>
        </p:txBody>
      </p:sp>
      <p:sp>
        <p:nvSpPr>
          <p:cNvPr id="5" name="副标题 2"/>
          <p:cNvSpPr txBox="1"/>
          <p:nvPr/>
        </p:nvSpPr>
        <p:spPr>
          <a:xfrm>
            <a:off x="-1" y="637137"/>
            <a:ext cx="3761961" cy="1305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Analysis</a:t>
            </a:r>
            <a:endParaRPr lang="en-US" altLang="zh-CN" sz="32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r>
              <a:rPr lang="en-US" altLang="zh-CN" sz="3400" b="1" dirty="0">
                <a:latin typeface="Times New Roman" panose="02020503050405090304" pitchFamily="18" charset="0"/>
                <a:ea typeface="楷体" panose="02010609060101010101" pitchFamily="49" charset="-122"/>
                <a:cs typeface="Times New Roman" panose="02020503050405090304" pitchFamily="18" charset="0"/>
              </a:rPr>
              <a:t>Nature &amp; Design</a:t>
            </a:r>
            <a:endParaRPr lang="en-US" altLang="zh-CN" sz="34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endParaRPr lang="zh-CN" altLang="en-US" sz="3200" b="1" dirty="0">
              <a:latin typeface="Times New Roman" panose="02020503050405090304" pitchFamily="18" charset="0"/>
              <a:ea typeface="楷体" panose="02010609060101010101" pitchFamily="49" charset="-122"/>
              <a:cs typeface="Times New Roman" panose="02020503050405090304" pitchFamily="18" charset="0"/>
            </a:endParaRPr>
          </a:p>
        </p:txBody>
      </p:sp>
      <p:pic>
        <p:nvPicPr>
          <p:cNvPr id="7" name="6_nonanal">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5963478" y="2555224"/>
            <a:ext cx="6228522" cy="3503544"/>
          </a:xfrm>
          <a:prstGeom prst="rect">
            <a:avLst/>
          </a:prstGeom>
        </p:spPr>
      </p:pic>
      <p:sp>
        <p:nvSpPr>
          <p:cNvPr id="10" name="文本框 9"/>
          <p:cNvSpPr txBox="1"/>
          <p:nvPr/>
        </p:nvSpPr>
        <p:spPr>
          <a:xfrm>
            <a:off x="2206486" y="1859683"/>
            <a:ext cx="1789044"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AgamCSP3</a:t>
            </a:r>
            <a:endParaRPr lang="zh-CN" altLang="en-US" sz="2400" dirty="0"/>
          </a:p>
        </p:txBody>
      </p:sp>
      <p:sp>
        <p:nvSpPr>
          <p:cNvPr id="11" name="文本框 10"/>
          <p:cNvSpPr txBox="1"/>
          <p:nvPr/>
        </p:nvSpPr>
        <p:spPr>
          <a:xfrm>
            <a:off x="8165036" y="1859683"/>
            <a:ext cx="1447755"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Sample 6</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7"/>
                </p:tgtEl>
              </p:cMediaNode>
            </p:video>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rcRect l="20870" r="15625" b="3523"/>
          <a:stretch>
            <a:fillRect/>
          </a:stretch>
        </p:blipFill>
        <p:spPr>
          <a:xfrm>
            <a:off x="6353593" y="2908489"/>
            <a:ext cx="5690996" cy="3949511"/>
          </a:xfrm>
          <a:prstGeom prst="rect">
            <a:avLst/>
          </a:prstGeom>
        </p:spPr>
      </p:pic>
      <p:pic>
        <p:nvPicPr>
          <p:cNvPr id="21" name="图片 20"/>
          <p:cNvPicPr>
            <a:picLocks noChangeAspect="1"/>
          </p:cNvPicPr>
          <p:nvPr/>
        </p:nvPicPr>
        <p:blipFill>
          <a:blip r:embed="rId2"/>
          <a:srcRect l="25271" t="8959" r="23003" b="5218"/>
          <a:stretch>
            <a:fillRect/>
          </a:stretch>
        </p:blipFill>
        <p:spPr>
          <a:xfrm>
            <a:off x="288862" y="2979383"/>
            <a:ext cx="5704840" cy="3807721"/>
          </a:xfrm>
          <a:prstGeom prst="rect">
            <a:avLst/>
          </a:prstGeom>
        </p:spPr>
      </p:pic>
      <p:sp>
        <p:nvSpPr>
          <p:cNvPr id="4" name="标题 1"/>
          <p:cNvSpPr txBox="1"/>
          <p:nvPr/>
        </p:nvSpPr>
        <p:spPr>
          <a:xfrm>
            <a:off x="0" y="195858"/>
            <a:ext cx="1848678" cy="574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503050405090304" pitchFamily="18" charset="0"/>
                <a:cs typeface="Times New Roman" panose="02020503050405090304" pitchFamily="18" charset="0"/>
              </a:rPr>
              <a:t>Results</a:t>
            </a:r>
            <a:endParaRPr lang="zh-CN" altLang="en-US" sz="2400" b="1" dirty="0">
              <a:latin typeface="Times New Roman" panose="02020503050405090304" pitchFamily="18" charset="0"/>
              <a:cs typeface="Times New Roman" panose="02020503050405090304" pitchFamily="18" charset="0"/>
            </a:endParaRPr>
          </a:p>
        </p:txBody>
      </p:sp>
      <p:sp>
        <p:nvSpPr>
          <p:cNvPr id="5" name="副标题 2"/>
          <p:cNvSpPr txBox="1"/>
          <p:nvPr/>
        </p:nvSpPr>
        <p:spPr>
          <a:xfrm>
            <a:off x="0" y="823594"/>
            <a:ext cx="6430618" cy="1155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Analysis</a:t>
            </a:r>
            <a:endParaRPr lang="en-US" altLang="zh-CN" sz="32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Off target</a:t>
            </a:r>
            <a:r>
              <a:rPr lang="zh-CN" altLang="en-US" sz="3200" b="1" dirty="0">
                <a:latin typeface="Times New Roman" panose="02020503050405090304" pitchFamily="18" charset="0"/>
                <a:ea typeface="楷体" panose="02010609060101010101" pitchFamily="49" charset="-122"/>
                <a:cs typeface="Times New Roman" panose="02020503050405090304" pitchFamily="18" charset="0"/>
              </a:rPr>
              <a:t>：</a:t>
            </a:r>
            <a:r>
              <a:rPr lang="en-US" altLang="zh-CN" sz="3200" b="1" dirty="0">
                <a:latin typeface="Times New Roman" panose="02020503050405090304" pitchFamily="18" charset="0"/>
                <a:ea typeface="楷体" panose="02010609060101010101" pitchFamily="49" charset="-122"/>
                <a:cs typeface="Times New Roman" panose="02020503050405090304" pitchFamily="18" charset="0"/>
              </a:rPr>
              <a:t>Pentyl cinnamaldehyde</a:t>
            </a:r>
            <a:endParaRPr lang="en-US" altLang="zh-CN" sz="32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endParaRPr lang="en-US" altLang="zh-CN" sz="3200" b="1" dirty="0">
              <a:latin typeface="Times New Roman" panose="02020503050405090304" pitchFamily="18" charset="0"/>
              <a:ea typeface="楷体" panose="02010609060101010101" pitchFamily="49" charset="-122"/>
              <a:cs typeface="Times New Roman" panose="02020503050405090304" pitchFamily="18" charset="0"/>
            </a:endParaRPr>
          </a:p>
          <a:p>
            <a:pPr marL="0" indent="0">
              <a:buNone/>
            </a:pPr>
            <a:endParaRPr lang="zh-CN" altLang="en-US" sz="3200" b="1" dirty="0">
              <a:latin typeface="Times New Roman" panose="02020503050405090304" pitchFamily="18" charset="0"/>
              <a:ea typeface="楷体" panose="02010609060101010101" pitchFamily="49" charset="-122"/>
              <a:cs typeface="Times New Roman" panose="02020503050405090304" pitchFamily="18" charset="0"/>
            </a:endParaRPr>
          </a:p>
        </p:txBody>
      </p:sp>
      <p:sp>
        <p:nvSpPr>
          <p:cNvPr id="23" name="文本框 22"/>
          <p:cNvSpPr txBox="1"/>
          <p:nvPr/>
        </p:nvSpPr>
        <p:spPr>
          <a:xfrm>
            <a:off x="10292410" y="6396335"/>
            <a:ext cx="1789044"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AgamCSP3</a:t>
            </a:r>
            <a:endParaRPr lang="zh-CN" altLang="en-US" sz="2400" dirty="0"/>
          </a:p>
        </p:txBody>
      </p:sp>
      <p:sp>
        <p:nvSpPr>
          <p:cNvPr id="24" name="文本框 23"/>
          <p:cNvSpPr txBox="1"/>
          <p:nvPr/>
        </p:nvSpPr>
        <p:spPr>
          <a:xfrm>
            <a:off x="3992159" y="6378213"/>
            <a:ext cx="1447755"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prstClr val="black"/>
                </a:solidFill>
                <a:effectLst/>
                <a:uLnTx/>
                <a:uFillTx/>
                <a:latin typeface="Times New Roman" panose="02020503050405090304" pitchFamily="18" charset="0"/>
                <a:ea typeface="楷体" panose="02010609060101010101" pitchFamily="49" charset="-122"/>
                <a:cs typeface="Times New Roman" panose="02020503050405090304" pitchFamily="18" charset="0"/>
              </a:rPr>
              <a:t>Sample 6</a:t>
            </a:r>
            <a:endParaRPr lang="zh-CN" altLang="en-US" sz="2400" dirty="0"/>
          </a:p>
        </p:txBody>
      </p:sp>
      <p:pic>
        <p:nvPicPr>
          <p:cNvPr id="26" name="图片 25"/>
          <p:cNvPicPr>
            <a:picLocks noChangeAspect="1"/>
          </p:cNvPicPr>
          <p:nvPr/>
        </p:nvPicPr>
        <p:blipFill>
          <a:blip r:embed="rId3"/>
          <a:stretch>
            <a:fillRect/>
          </a:stretch>
        </p:blipFill>
        <p:spPr>
          <a:xfrm>
            <a:off x="7762240" y="0"/>
            <a:ext cx="3357880" cy="28027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Contribution</a:t>
            </a:r>
            <a:endParaRPr lang="en-US"/>
          </a:p>
        </p:txBody>
      </p:sp>
      <p:sp>
        <p:nvSpPr>
          <p:cNvPr id="3" name="Text Placeholder 2"/>
          <p:cNvSpPr>
            <a:spLocks noGrp="1"/>
          </p:cNvSpPr>
          <p:nvPr>
            <p:ph type="body" idx="1"/>
          </p:nvPr>
        </p:nvSpPr>
        <p:spPr/>
        <p:txBody>
          <a:bodyPr>
            <a:normAutofit lnSpcReduction="20000"/>
          </a:bodyPr>
          <a:p>
            <a:pPr marL="50800" indent="0">
              <a:buNone/>
            </a:pPr>
            <a:r>
              <a:rPr lang="zh-CN" altLang="en-US"/>
              <a:t>熊闻野</a:t>
            </a:r>
            <a:r>
              <a:rPr lang="en-US" altLang="zh-CN"/>
              <a:t>：Background Investigation, Natural OBP Selecting, RFdiffusion_aa Backbone Design, LigandMPNN Sequence Design, ESMFold refolding, PyRosetta Score Function, PPT making</a:t>
            </a:r>
            <a:endParaRPr lang="en-US" altLang="zh-CN"/>
          </a:p>
          <a:p>
            <a:pPr marL="50800" indent="0">
              <a:buNone/>
            </a:pPr>
            <a:endParaRPr lang="en-US" altLang="zh-CN"/>
          </a:p>
          <a:p>
            <a:pPr marL="50800" indent="0">
              <a:buNone/>
            </a:pPr>
            <a:r>
              <a:rPr lang="zh-CN" altLang="en-US"/>
              <a:t>张家睿</a:t>
            </a:r>
            <a:r>
              <a:rPr lang="en-US" altLang="zh-CN"/>
              <a:t>: </a:t>
            </a:r>
            <a:r>
              <a:rPr lang="en-US" altLang="zh-CN">
                <a:sym typeface="+mn-ea"/>
              </a:rPr>
              <a:t>Background Investigation, Natural OBP Selecting, autodock vina, Schrodinger, pymol, </a:t>
            </a:r>
            <a:r>
              <a:rPr lang="en-US" altLang="zh-CN">
                <a:sym typeface="+mn-ea"/>
              </a:rPr>
              <a:t>docking cartoon making, interaction analysis, PPT making</a:t>
            </a:r>
            <a:endParaRPr lang="en-US" altLang="zh-CN">
              <a:sym typeface="+mn-ea"/>
            </a:endParaRPr>
          </a:p>
          <a:p>
            <a:pPr marL="50800" indent="0">
              <a:buNone/>
            </a:pPr>
            <a:endParaRPr lang="en-US" altLang="zh-CN">
              <a:sym typeface="+mn-ea"/>
            </a:endParaRPr>
          </a:p>
          <a:p>
            <a:pPr marL="50800" indent="0">
              <a:buNone/>
            </a:pPr>
            <a:r>
              <a:rPr lang="zh-CN" altLang="en-US">
                <a:sym typeface="+mn-ea"/>
              </a:rPr>
              <a:t>邵睿：</a:t>
            </a:r>
            <a:r>
              <a:rPr lang="en-US" altLang="zh-CN">
                <a:sym typeface="+mn-ea"/>
              </a:rPr>
              <a:t>Background Investigation, </a:t>
            </a:r>
            <a:r>
              <a:rPr lang="en-US" altLang="zh-CN">
                <a:sym typeface="+mn-ea"/>
              </a:rPr>
              <a:t>PyRosetta Score Function,</a:t>
            </a:r>
            <a:endParaRPr lang="en-US" altLang="zh-CN">
              <a:sym typeface="+mn-ea"/>
            </a:endParaRPr>
          </a:p>
          <a:p>
            <a:pPr marL="50800" indent="0">
              <a:buNone/>
            </a:pPr>
            <a:r>
              <a:rPr lang="en-US" altLang="zh-CN">
                <a:sym typeface="+mn-ea"/>
              </a:rPr>
              <a:t> PPT making</a:t>
            </a:r>
            <a:endParaRPr lang="en-US" altLang="zh-CN">
              <a:ea typeface="宋体"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But There is Another Way: By Detecting VOCs</a:t>
            </a:r>
            <a:endParaRPr lang="en-US"/>
          </a:p>
        </p:txBody>
      </p:sp>
      <p:sp>
        <p:nvSpPr>
          <p:cNvPr id="111" name="Google Shape;111;p16"/>
          <p:cNvSpPr txBox="1">
            <a:spLocks noGrp="1"/>
          </p:cNvSpPr>
          <p:nvPr>
            <p:ph type="body" idx="1"/>
          </p:nvPr>
        </p:nvSpPr>
        <p:spPr>
          <a:xfrm>
            <a:off x="6477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F3F3F"/>
              </a:buClr>
              <a:buSzPts val="2800"/>
              <a:buChar char="•"/>
            </a:pPr>
            <a:r>
              <a:rPr lang="en-US"/>
              <a:t>Cells release specific biomarkers into the bloodstream during growth. Through respiration, volatile organic compounds (VOCs) within these biomarkers evaporate from the blood into exhaled breath.</a:t>
            </a:r>
            <a:endParaRPr lang="en-US"/>
          </a:p>
          <a:p>
            <a:pPr marL="228600" lvl="0" indent="-228600" algn="l" rtl="0">
              <a:lnSpc>
                <a:spcPct val="90000"/>
              </a:lnSpc>
              <a:spcBef>
                <a:spcPts val="1000"/>
              </a:spcBef>
              <a:spcAft>
                <a:spcPts val="0"/>
              </a:spcAft>
              <a:buClr>
                <a:srgbClr val="3F3F3F"/>
              </a:buClr>
              <a:buSzPts val="2800"/>
              <a:buChar char="•"/>
            </a:pPr>
            <a:r>
              <a:rPr lang="en-US"/>
              <a:t>Under pathological conditions, the body produces additional volatile organic compounds.</a:t>
            </a:r>
            <a:endParaRPr lang="en-US"/>
          </a:p>
          <a:p>
            <a:pPr marL="228600" lvl="0" indent="-228600" algn="l" rtl="0">
              <a:lnSpc>
                <a:spcPct val="90000"/>
              </a:lnSpc>
              <a:spcBef>
                <a:spcPts val="1000"/>
              </a:spcBef>
              <a:spcAft>
                <a:spcPts val="0"/>
              </a:spcAft>
              <a:buClr>
                <a:srgbClr val="3F3F3F"/>
              </a:buClr>
              <a:buSzPts val="2800"/>
              <a:buChar char="•"/>
            </a:pPr>
            <a:r>
              <a:rPr lang="en-US"/>
              <a:t>For instance, lung cancer patients exhibit unique VOCs in their breath, including acetone, methyl ethyl ketone, n-propanol, and styrene. Similarly, cirrhosis is associated with elevated thiols and fatty acids while uremia is linked to dimethyl and trimethylamine in exhaled breath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 Powerful Way for VOC-Detection: GC-MS</a:t>
            </a:r>
            <a:endParaRPr lang="en-US"/>
          </a:p>
        </p:txBody>
      </p:sp>
      <p:sp>
        <p:nvSpPr>
          <p:cNvPr id="118" name="Google Shape;118;p17"/>
          <p:cNvSpPr txBox="1">
            <a:spLocks noGrp="1"/>
          </p:cNvSpPr>
          <p:nvPr>
            <p:ph type="body" idx="1"/>
          </p:nvPr>
        </p:nvSpPr>
        <p:spPr>
          <a:xfrm>
            <a:off x="154541" y="1754801"/>
            <a:ext cx="5877121" cy="449298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3F3F3F"/>
              </a:buClr>
              <a:buSzPct val="100000"/>
              <a:buChar char="•"/>
            </a:pPr>
            <a:r>
              <a:rPr lang="en-US"/>
              <a:t>GC-MS (gas chromatography-mass spectrometry,气相色谱-质谱法) is a comprehensive and powerful method to detect VOC.</a:t>
            </a:r>
            <a:endParaRPr lang="en-US"/>
          </a:p>
          <a:p>
            <a:pPr marL="228600" lvl="0" indent="-228600" algn="l" rtl="0">
              <a:lnSpc>
                <a:spcPct val="90000"/>
              </a:lnSpc>
              <a:spcBef>
                <a:spcPts val="1000"/>
              </a:spcBef>
              <a:spcAft>
                <a:spcPts val="0"/>
              </a:spcAft>
              <a:buClr>
                <a:srgbClr val="3F3F3F"/>
              </a:buClr>
              <a:buSzPct val="100000"/>
              <a:buChar char="•"/>
            </a:pPr>
            <a:r>
              <a:rPr lang="en-US"/>
              <a:t>It is one of the gold standard methods for detecting VOCs.</a:t>
            </a:r>
            <a:endParaRPr lang="en-US"/>
          </a:p>
          <a:p>
            <a:pPr marL="228600" lvl="0" indent="-228600" algn="l" rtl="0">
              <a:lnSpc>
                <a:spcPct val="90000"/>
              </a:lnSpc>
              <a:spcBef>
                <a:spcPts val="1000"/>
              </a:spcBef>
              <a:spcAft>
                <a:spcPts val="0"/>
              </a:spcAft>
              <a:buClr>
                <a:srgbClr val="3F3F3F"/>
              </a:buClr>
              <a:buSzPct val="100000"/>
              <a:buChar char="•"/>
            </a:pPr>
            <a:r>
              <a:rPr lang="en-US"/>
              <a:t> It combines the high separation capability of gas chromatography with the high sensitivity and selectivity of mass spectrometry, enabling qualitative and quantitative analysis of VOCs in complex samples.</a:t>
            </a:r>
            <a:endParaRPr lang="en-US"/>
          </a:p>
        </p:txBody>
      </p:sp>
      <p:pic>
        <p:nvPicPr>
          <p:cNvPr id="119" name="Google Shape;119;p17"/>
          <p:cNvPicPr preferRelativeResize="0"/>
          <p:nvPr/>
        </p:nvPicPr>
        <p:blipFill rotWithShape="1">
          <a:blip r:embed="rId1"/>
          <a:srcRect/>
          <a:stretch>
            <a:fillRect/>
          </a:stretch>
        </p:blipFill>
        <p:spPr>
          <a:xfrm>
            <a:off x="5760796" y="1901933"/>
            <a:ext cx="6165054" cy="35741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Yet GC-MS Is Costly</a:t>
            </a:r>
            <a:endParaRPr lang="en-US"/>
          </a:p>
        </p:txBody>
      </p:sp>
      <p:sp>
        <p:nvSpPr>
          <p:cNvPr id="126" name="Google Shape;126;p18"/>
          <p:cNvSpPr txBox="1">
            <a:spLocks noGrp="1"/>
          </p:cNvSpPr>
          <p:nvPr>
            <p:ph type="body" idx="1"/>
          </p:nvPr>
        </p:nvSpPr>
        <p:spPr>
          <a:xfrm>
            <a:off x="647700" y="1825624"/>
            <a:ext cx="10669284" cy="449298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F3F3F"/>
              </a:buClr>
              <a:buSzPts val="2800"/>
              <a:buChar char="•"/>
            </a:pPr>
            <a:r>
              <a:rPr lang="en-US"/>
              <a:t>Complex sample pretreatment is required to remove interfering substances and extract target compounds. This not only increases the analysis time, but may also introduce human errors.</a:t>
            </a:r>
            <a:endParaRPr lang="en-US"/>
          </a:p>
          <a:p>
            <a:pPr marL="228600" lvl="0" indent="-228600" algn="l" rtl="0">
              <a:lnSpc>
                <a:spcPct val="90000"/>
              </a:lnSpc>
              <a:spcBef>
                <a:spcPts val="1000"/>
              </a:spcBef>
              <a:spcAft>
                <a:spcPts val="0"/>
              </a:spcAft>
              <a:buClr>
                <a:srgbClr val="3F3F3F"/>
              </a:buClr>
              <a:buSzPts val="2800"/>
              <a:buChar char="•"/>
            </a:pPr>
            <a:r>
              <a:rPr lang="en-US"/>
              <a:t>The Prices of GC-MS equipment :$10,000 ~ $1,000,00, and the maintenance is also expensive.</a:t>
            </a:r>
            <a:endParaRPr lang="en-US"/>
          </a:p>
          <a:p>
            <a:pPr marL="228600" lvl="0" indent="-228600" algn="l" rtl="0">
              <a:lnSpc>
                <a:spcPct val="90000"/>
              </a:lnSpc>
              <a:spcBef>
                <a:spcPts val="1000"/>
              </a:spcBef>
              <a:spcAft>
                <a:spcPts val="0"/>
              </a:spcAft>
              <a:buClr>
                <a:srgbClr val="3F3F3F"/>
              </a:buClr>
              <a:buSzPts val="2800"/>
              <a:buChar char="•"/>
            </a:pPr>
            <a:r>
              <a:rPr lang="en-US"/>
              <a:t>It usually requires several minutes to analyze the sample and obtain the output.</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215971" y="379057"/>
            <a:ext cx="5927975" cy="594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4000"/>
              <a:t>Another Feasible Approach: </a:t>
            </a:r>
            <a:br>
              <a:rPr lang="en-US" sz="4000"/>
            </a:br>
            <a:r>
              <a:rPr lang="en-US" sz="4000"/>
              <a:t>Biosensors with OBPs</a:t>
            </a:r>
            <a:endParaRPr sz="4000"/>
          </a:p>
        </p:txBody>
      </p:sp>
      <p:sp>
        <p:nvSpPr>
          <p:cNvPr id="133" name="Google Shape;133;p19"/>
          <p:cNvSpPr txBox="1"/>
          <p:nvPr/>
        </p:nvSpPr>
        <p:spPr>
          <a:xfrm>
            <a:off x="501935" y="1442355"/>
            <a:ext cx="5231100" cy="4525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The detection of these VOC requires specialized instruments such as GC-MS, which have significant limitations in certain complex usage scenarios (e.g., town-level health checkups, home-based detection). </a:t>
            </a:r>
            <a:endParaRPr lang="en-US" sz="18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Traditional sensors, such as electronic noses, are based on inorganic materials, which exhibit poor binding affinity and specificity for </a:t>
            </a:r>
            <a:r>
              <a:rPr lang="en-US" sz="1800">
                <a:solidFill>
                  <a:schemeClr val="dk1"/>
                </a:solidFill>
                <a:latin typeface="Calibri"/>
                <a:ea typeface="Calibri"/>
                <a:cs typeface="Calibri"/>
                <a:sym typeface="Calibri"/>
              </a:rPr>
              <a:t>VOCs.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A piece of scientific news caught our attention: an Israeli tech company has developed a cancer detection system that combines AI with the olfactory abilities of dogs, with the results published in Scientific Reports. </a:t>
            </a:r>
            <a:endParaRPr lang="en-US" sz="18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This brings us to the idea of using OBPs as biosensors, offering promising feasibility for more accurate cancer prediction.</a:t>
            </a:r>
            <a:endParaRPr sz="1800" b="0" i="0" u="none" strike="noStrike" cap="none">
              <a:solidFill>
                <a:schemeClr val="dk1"/>
              </a:solidFill>
              <a:latin typeface="Calibri"/>
              <a:ea typeface="Calibri"/>
              <a:cs typeface="Calibri"/>
              <a:sym typeface="Calibri"/>
            </a:endParaRPr>
          </a:p>
        </p:txBody>
      </p:sp>
      <p:pic>
        <p:nvPicPr>
          <p:cNvPr id="134" name="Google Shape;134;p19"/>
          <p:cNvPicPr preferRelativeResize="0"/>
          <p:nvPr/>
        </p:nvPicPr>
        <p:blipFill rotWithShape="1">
          <a:blip r:embed="rId1"/>
          <a:srcRect/>
          <a:stretch>
            <a:fillRect/>
          </a:stretch>
        </p:blipFill>
        <p:spPr>
          <a:xfrm>
            <a:off x="6325058" y="0"/>
            <a:ext cx="5438852" cy="68675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47700" y="2584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 What Are OBPs?</a:t>
            </a:r>
            <a:endParaRPr lang="en-US"/>
          </a:p>
        </p:txBody>
      </p:sp>
      <p:sp>
        <p:nvSpPr>
          <p:cNvPr id="141" name="Google Shape;141;p20"/>
          <p:cNvSpPr txBox="1"/>
          <p:nvPr/>
        </p:nvSpPr>
        <p:spPr>
          <a:xfrm>
            <a:off x="300946" y="2226028"/>
            <a:ext cx="5604554"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Odorant binding proteins (OBPs) are a diverse family of small, 10–20 kDa, soluble extracellular target-binding .</a:t>
            </a:r>
            <a:endParaRPr lang="en-US" sz="18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Since their initial discovery in insects’ sensillum lymph in 1981, thousands of new OBPs have been identified and isolated through genome sequencing and  molecular biology approaches. </a:t>
            </a:r>
            <a:endParaRPr lang="en-US" sz="18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90204"/>
              <a:buChar char="•"/>
            </a:pPr>
            <a:r>
              <a:rPr lang="en-US" sz="1800" b="0" i="0" u="none" strike="noStrike" cap="none">
                <a:solidFill>
                  <a:schemeClr val="dk1"/>
                </a:solidFill>
                <a:latin typeface="Calibri"/>
                <a:ea typeface="Calibri"/>
                <a:cs typeface="Calibri"/>
                <a:sym typeface="Calibri"/>
              </a:rPr>
              <a:t>OBPs are thought to act as odor transporters, solubilizing VOCs and pheromones from the surrounding air into the aqueous phase of the odor-sensory organ, such as the mucus in the nose or sensillum lymph of an antennae.</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2" name="Google Shape;142;p20"/>
          <p:cNvPicPr preferRelativeResize="0"/>
          <p:nvPr/>
        </p:nvPicPr>
        <p:blipFill rotWithShape="1">
          <a:blip r:embed="rId1"/>
          <a:srcRect r="-1351" b="30948"/>
          <a:stretch>
            <a:fillRect/>
          </a:stretch>
        </p:blipFill>
        <p:spPr>
          <a:xfrm>
            <a:off x="5776622" y="736078"/>
            <a:ext cx="6166251" cy="2454539"/>
          </a:xfrm>
          <a:prstGeom prst="rect">
            <a:avLst/>
          </a:prstGeom>
          <a:noFill/>
          <a:ln>
            <a:noFill/>
          </a:ln>
        </p:spPr>
      </p:pic>
      <p:pic>
        <p:nvPicPr>
          <p:cNvPr id="143" name="Google Shape;143;p20"/>
          <p:cNvPicPr preferRelativeResize="0"/>
          <p:nvPr/>
        </p:nvPicPr>
        <p:blipFill rotWithShape="1">
          <a:blip r:embed="rId2"/>
          <a:srcRect r="-1236" b="24620"/>
          <a:stretch>
            <a:fillRect/>
          </a:stretch>
        </p:blipFill>
        <p:spPr>
          <a:xfrm>
            <a:off x="6205574" y="3311629"/>
            <a:ext cx="5907658" cy="3287926"/>
          </a:xfrm>
          <a:prstGeom prst="rect">
            <a:avLst/>
          </a:prstGeom>
          <a:noFill/>
          <a:ln>
            <a:noFill/>
          </a:ln>
        </p:spPr>
      </p:pic>
    </p:spTree>
  </p:cSld>
  <p:clrMapOvr>
    <a:masterClrMapping/>
  </p:clrMapOvr>
</p:sld>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12412</Words>
  <Application>WPS Writer</Application>
  <PresentationFormat>宽屏</PresentationFormat>
  <Paragraphs>430</Paragraphs>
  <Slides>46</Slides>
  <Notes>39</Notes>
  <HiddenSlides>6</HiddenSlides>
  <MMClips>2</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67" baseType="lpstr">
      <vt:lpstr>Arial</vt:lpstr>
      <vt:lpstr>宋体</vt:lpstr>
      <vt:lpstr>Wingdings</vt:lpstr>
      <vt:lpstr>Arial</vt:lpstr>
      <vt:lpstr>Calibri</vt:lpstr>
      <vt:lpstr>Helvetica Neue</vt:lpstr>
      <vt:lpstr>宋体</vt:lpstr>
      <vt:lpstr>汉仪书宋二KW</vt:lpstr>
      <vt:lpstr>楷体</vt:lpstr>
      <vt:lpstr>汉仪楷体KW</vt:lpstr>
      <vt:lpstr>微软雅黑</vt:lpstr>
      <vt:lpstr>汉仪旗黑</vt:lpstr>
      <vt:lpstr>宋体</vt:lpstr>
      <vt:lpstr>Arial Unicode MS</vt:lpstr>
      <vt:lpstr>Roboto Mono</vt:lpstr>
      <vt:lpstr>Times New Roman</vt:lpstr>
      <vt:lpstr>等线</vt:lpstr>
      <vt:lpstr>汉仪中等线KW</vt:lpstr>
      <vt:lpstr>WPS</vt:lpstr>
      <vt:lpstr>Excel.Sheet.12</vt:lpstr>
      <vt:lpstr>Excel.Sheet.12</vt:lpstr>
      <vt:lpstr>PowerPoint 演示文稿</vt:lpstr>
      <vt:lpstr>Introduction</vt:lpstr>
      <vt:lpstr>Background: Breast Cancer</vt:lpstr>
      <vt:lpstr>Limitations of Current Early BC Diagnosis</vt:lpstr>
      <vt:lpstr>But There is Another Way: By Detecting VOCs</vt:lpstr>
      <vt:lpstr>A Powerful Way for VOC-Detection: GC-MS</vt:lpstr>
      <vt:lpstr>Yet GC-MS Is Costly</vt:lpstr>
      <vt:lpstr>Another Feasible Approach:  Biosensors with OBPs</vt:lpstr>
      <vt:lpstr>So, What Are OBPs?</vt:lpstr>
      <vt:lpstr>Features of OBPs</vt:lpstr>
      <vt:lpstr>PowerPoint 演示文稿</vt:lpstr>
      <vt:lpstr>PowerPoint 演示文稿</vt:lpstr>
      <vt:lpstr>OBPs v.s. ORs</vt:lpstr>
      <vt:lpstr>OBPs v.s. Chemical Approach</vt:lpstr>
      <vt:lpstr>Aim: To design OBPs capable of detecting VOCs related to BC</vt:lpstr>
      <vt:lpstr>*How Can OBP Be mounted on Odorant Biosensors</vt:lpstr>
      <vt:lpstr>*How Can OBP Be mounted on Odorant Biosensors</vt:lpstr>
      <vt:lpstr>*How Can OBP Be mounted on Odorant Biosensors</vt:lpstr>
      <vt:lpstr>*How Can OBP Be mounted on Odorant Biosensors</vt:lpstr>
      <vt:lpstr>Methodology &amp; Results</vt:lpstr>
      <vt:lpstr>Methodology &amp; Results</vt:lpstr>
      <vt:lpstr>OBP-Selecting</vt:lpstr>
      <vt:lpstr>PowerPoint 演示文稿</vt:lpstr>
      <vt:lpstr>PowerPoint 演示文稿</vt:lpstr>
      <vt:lpstr>RFdiffusionAA for Backbone Design</vt:lpstr>
      <vt:lpstr>Analysis of generated backbones.</vt:lpstr>
      <vt:lpstr>PowerPoint 演示文稿</vt:lpstr>
      <vt:lpstr>PowerPoint 演示文稿</vt:lpstr>
      <vt:lpstr>Residue sequence design with LigandMPNN</vt:lpstr>
      <vt:lpstr>LigandMPNN design of protein seqeunces</vt:lpstr>
      <vt:lpstr>PowerPoint 演示文稿</vt:lpstr>
      <vt:lpstr>Analysis of generated sequences</vt:lpstr>
      <vt:lpstr>PyRosetta Results</vt:lpstr>
      <vt:lpstr>PowerPoint 演示文稿</vt:lpstr>
      <vt:lpstr>PowerPoint 演示文稿</vt:lpstr>
      <vt:lpstr>PowerPoint 演示文稿</vt:lpstr>
      <vt:lpstr>Analysis of chosen sequences - refolding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Contribution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zhangjr</dc:creator>
  <cp:lastModifiedBy>熊闻野</cp:lastModifiedBy>
  <cp:revision>4</cp:revision>
  <dcterms:created xsi:type="dcterms:W3CDTF">2025-01-16T15:13:45Z</dcterms:created>
  <dcterms:modified xsi:type="dcterms:W3CDTF">2025-01-16T15:13:45Z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4E69A363CD836FC74D2189675CC2ED28_43</vt:lpwstr>
  </property>
  <property fmtid="{D5CDD505-2E9C-101B-9397-08002B2CF9AE}" pid="3" name="KSOProductBuildVer">
    <vt:lpwstr>1033-6.11.0.8885</vt:lpwstr>
  </property>
</Properties>
</file>